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279" r:id="rId5"/>
    <p:sldId id="280" r:id="rId6"/>
    <p:sldId id="283" r:id="rId7"/>
    <p:sldId id="312" r:id="rId8"/>
    <p:sldId id="284" r:id="rId9"/>
    <p:sldId id="319" r:id="rId10"/>
    <p:sldId id="285" r:id="rId11"/>
    <p:sldId id="286" r:id="rId12"/>
    <p:sldId id="287" r:id="rId13"/>
    <p:sldId id="320" r:id="rId14"/>
    <p:sldId id="318" r:id="rId15"/>
    <p:sldId id="304" r:id="rId16"/>
    <p:sldId id="310" r:id="rId17"/>
    <p:sldId id="302" r:id="rId18"/>
    <p:sldId id="315" r:id="rId19"/>
    <p:sldId id="316" r:id="rId20"/>
    <p:sldId id="317" r:id="rId21"/>
    <p:sldId id="299" r:id="rId22"/>
    <p:sldId id="289" r:id="rId23"/>
    <p:sldId id="306" r:id="rId24"/>
    <p:sldId id="311" r:id="rId25"/>
    <p:sldId id="290" r:id="rId26"/>
    <p:sldId id="301" r:id="rId27"/>
    <p:sldId id="297" r:id="rId28"/>
    <p:sldId id="292" r:id="rId29"/>
    <p:sldId id="313" r:id="rId30"/>
    <p:sldId id="314" r:id="rId31"/>
    <p:sldId id="321" r:id="rId32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582"/>
    <a:srgbClr val="76B531"/>
    <a:srgbClr val="EAB200"/>
    <a:srgbClr val="E85652"/>
    <a:srgbClr val="E22E2A"/>
    <a:srgbClr val="FF9900"/>
    <a:srgbClr val="FFE07D"/>
    <a:srgbClr val="EDC945"/>
    <a:srgbClr val="FFDB69"/>
    <a:srgbClr val="EEC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00" d="100"/>
          <a:sy n="100" d="100"/>
        </p:scale>
        <p:origin x="-2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Лист1!$A$1:$A$8</c:f>
              <c:strCache>
                <c:ptCount val="8"/>
                <c:pt idx="0">
                  <c:v>Греция</c:v>
                </c:pt>
                <c:pt idx="1">
                  <c:v>Италия</c:v>
                </c:pt>
                <c:pt idx="2">
                  <c:v>Норвегия</c:v>
                </c:pt>
                <c:pt idx="3">
                  <c:v>Германия</c:v>
                </c:pt>
                <c:pt idx="4">
                  <c:v>Польша </c:v>
                </c:pt>
                <c:pt idx="5">
                  <c:v>Бразилия</c:v>
                </c:pt>
                <c:pt idx="6">
                  <c:v>Южная Корея </c:v>
                </c:pt>
                <c:pt idx="7">
                  <c:v>Россия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75.599999999999994</c:v>
                </c:pt>
                <c:pt idx="1">
                  <c:v>67.3</c:v>
                </c:pt>
                <c:pt idx="2">
                  <c:v>58.7</c:v>
                </c:pt>
                <c:pt idx="3">
                  <c:v>54</c:v>
                </c:pt>
                <c:pt idx="4">
                  <c:v>50</c:v>
                </c:pt>
                <c:pt idx="5">
                  <c:v>46.8</c:v>
                </c:pt>
                <c:pt idx="6">
                  <c:v>45.3</c:v>
                </c:pt>
                <c:pt idx="7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838528"/>
        <c:axId val="152062784"/>
      </c:barChart>
      <c:catAx>
        <c:axId val="154838528"/>
        <c:scaling>
          <c:orientation val="minMax"/>
        </c:scaling>
        <c:delete val="0"/>
        <c:axPos val="l"/>
        <c:majorTickMark val="out"/>
        <c:minorTickMark val="none"/>
        <c:tickLblPos val="nextTo"/>
        <c:crossAx val="152062784"/>
        <c:crosses val="autoZero"/>
        <c:auto val="1"/>
        <c:lblAlgn val="ctr"/>
        <c:lblOffset val="100"/>
        <c:noMultiLvlLbl val="0"/>
      </c:catAx>
      <c:valAx>
        <c:axId val="152062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838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Лист2!$A$1:$A$8</c:f>
              <c:strCache>
                <c:ptCount val="8"/>
                <c:pt idx="0">
                  <c:v>Греция</c:v>
                </c:pt>
                <c:pt idx="1">
                  <c:v>Бельгия</c:v>
                </c:pt>
                <c:pt idx="2">
                  <c:v>Австрия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Бразилия</c:v>
                </c:pt>
                <c:pt idx="6">
                  <c:v>Австралия</c:v>
                </c:pt>
                <c:pt idx="7">
                  <c:v>Россия</c:v>
                </c:pt>
              </c:strCache>
            </c:strRef>
          </c:cat>
          <c:val>
            <c:numRef>
              <c:f>Лист2!$B$1:$B$8</c:f>
              <c:numCache>
                <c:formatCode>General</c:formatCode>
                <c:ptCount val="8"/>
                <c:pt idx="0">
                  <c:v>87.3</c:v>
                </c:pt>
                <c:pt idx="1">
                  <c:v>70.400000000000006</c:v>
                </c:pt>
                <c:pt idx="2">
                  <c:v>68</c:v>
                </c:pt>
                <c:pt idx="3">
                  <c:v>63.5</c:v>
                </c:pt>
                <c:pt idx="4">
                  <c:v>62.5</c:v>
                </c:pt>
                <c:pt idx="5">
                  <c:v>61.9</c:v>
                </c:pt>
                <c:pt idx="6">
                  <c:v>53.3</c:v>
                </c:pt>
                <c:pt idx="7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75840"/>
        <c:axId val="152064512"/>
      </c:barChart>
      <c:catAx>
        <c:axId val="77475840"/>
        <c:scaling>
          <c:orientation val="minMax"/>
        </c:scaling>
        <c:delete val="0"/>
        <c:axPos val="l"/>
        <c:majorTickMark val="out"/>
        <c:minorTickMark val="none"/>
        <c:tickLblPos val="nextTo"/>
        <c:crossAx val="152064512"/>
        <c:crosses val="autoZero"/>
        <c:auto val="1"/>
        <c:lblAlgn val="ctr"/>
        <c:lblOffset val="100"/>
        <c:noMultiLvlLbl val="0"/>
      </c:catAx>
      <c:valAx>
        <c:axId val="152064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7475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Green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  <a:ln w="9525"/>
            </c:spPr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2.7928546218470589</c:v>
                </c:pt>
                <c:pt idx="1">
                  <c:v>2.8073529411764753</c:v>
                </c:pt>
                <c:pt idx="2">
                  <c:v>2.213921568627466</c:v>
                </c:pt>
                <c:pt idx="3">
                  <c:v>2.8706022408963592</c:v>
                </c:pt>
                <c:pt idx="4">
                  <c:v>1.9863752158353321</c:v>
                </c:pt>
                <c:pt idx="5">
                  <c:v>3.5273083429802194</c:v>
                </c:pt>
                <c:pt idx="6">
                  <c:v>2.9281812039086201</c:v>
                </c:pt>
                <c:pt idx="7">
                  <c:v>2.4127715968394972</c:v>
                </c:pt>
                <c:pt idx="8">
                  <c:v>1.1299044443671742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6C-4D6D-91FD-7024E9152C07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15875">
              <a:solidFill>
                <a:srgbClr val="92D05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92D050"/>
              </a:solidFill>
            </c:spPr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6C-4D6D-91FD-7024E9152C07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Light green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6C-4D6D-91FD-7024E9152C07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Blue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6C-4D6D-91FD-7024E9152C07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Medium blue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3.75</c:v>
                </c:pt>
                <c:pt idx="1">
                  <c:v>4.4000000000000004</c:v>
                </c:pt>
                <c:pt idx="2">
                  <c:v>1.4458333333333309</c:v>
                </c:pt>
                <c:pt idx="3">
                  <c:v>3.8149999999999977</c:v>
                </c:pt>
                <c:pt idx="4">
                  <c:v>1.8424034802873057</c:v>
                </c:pt>
                <c:pt idx="5">
                  <c:v>4.9249999999999945</c:v>
                </c:pt>
                <c:pt idx="6">
                  <c:v>5</c:v>
                </c:pt>
                <c:pt idx="7">
                  <c:v>4.3208935056024105</c:v>
                </c:pt>
                <c:pt idx="8">
                  <c:v>0.97427197802197862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6C-4D6D-91FD-7024E9152C07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Light blue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3.0237499999999997</c:v>
                </c:pt>
                <c:pt idx="1">
                  <c:v>2.6</c:v>
                </c:pt>
                <c:pt idx="2">
                  <c:v>2.0124999999999953</c:v>
                </c:pt>
                <c:pt idx="3">
                  <c:v>3.5216666666666665</c:v>
                </c:pt>
                <c:pt idx="4">
                  <c:v>2.8219412908569832</c:v>
                </c:pt>
                <c:pt idx="5">
                  <c:v>2.6139999999999999</c:v>
                </c:pt>
                <c:pt idx="6">
                  <c:v>2.0596276809027887</c:v>
                </c:pt>
                <c:pt idx="7">
                  <c:v>1.9337331706876297</c:v>
                </c:pt>
                <c:pt idx="8">
                  <c:v>2.5416666666666665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86C-4D6D-91FD-7024E9152C07}"/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Brown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3.4699999999999998</c:v>
                </c:pt>
                <c:pt idx="1">
                  <c:v>3.8</c:v>
                </c:pt>
                <c:pt idx="2">
                  <c:v>1.7000000000000002</c:v>
                </c:pt>
                <c:pt idx="3">
                  <c:v>4.3014285714285716</c:v>
                </c:pt>
                <c:pt idx="4">
                  <c:v>2.6493146739406672</c:v>
                </c:pt>
                <c:pt idx="5">
                  <c:v>4.08</c:v>
                </c:pt>
                <c:pt idx="6">
                  <c:v>2.4057585874454199</c:v>
                </c:pt>
                <c:pt idx="7">
                  <c:v>2.0158359796555856</c:v>
                </c:pt>
                <c:pt idx="8">
                  <c:v>0.24643567203983971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6C-4D6D-91FD-7024E9152C07}"/>
            </c:ext>
          </c:extLst>
        </c:ser>
        <c:ser>
          <c:idx val="7"/>
          <c:order val="7"/>
          <c:tx>
            <c:strRef>
              <c:f>Sheet1!$H$1</c:f>
              <c:strCache>
                <c:ptCount val="1"/>
                <c:pt idx="0">
                  <c:v>Medium brown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>
                  <c:v>2.3779999999999997</c:v>
                </c:pt>
                <c:pt idx="1">
                  <c:v>0</c:v>
                </c:pt>
                <c:pt idx="2">
                  <c:v>1.724999999999997</c:v>
                </c:pt>
                <c:pt idx="3">
                  <c:v>3.17</c:v>
                </c:pt>
                <c:pt idx="4">
                  <c:v>1.6071410708033527</c:v>
                </c:pt>
                <c:pt idx="5">
                  <c:v>3.1423999999999999</c:v>
                </c:pt>
                <c:pt idx="6">
                  <c:v>2.4784160270546369</c:v>
                </c:pt>
                <c:pt idx="7">
                  <c:v>2.6037932266449899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86C-4D6D-91FD-7024E9152C07}"/>
            </c:ext>
          </c:extLst>
        </c:ser>
        <c:ser>
          <c:idx val="8"/>
          <c:order val="8"/>
          <c:tx>
            <c:strRef>
              <c:f>Sheet1!$I$1</c:f>
              <c:strCache>
                <c:ptCount val="1"/>
                <c:pt idx="0">
                  <c:v>Light brown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2.5</c:v>
                </c:pt>
                <c:pt idx="1">
                  <c:v>2.6</c:v>
                </c:pt>
                <c:pt idx="2">
                  <c:v>1.5708333333333333</c:v>
                </c:pt>
                <c:pt idx="3">
                  <c:v>2.92</c:v>
                </c:pt>
                <c:pt idx="4">
                  <c:v>2.0263899030801862</c:v>
                </c:pt>
                <c:pt idx="5">
                  <c:v>3.8635000000000002</c:v>
                </c:pt>
                <c:pt idx="6">
                  <c:v>3.8043088896183637</c:v>
                </c:pt>
                <c:pt idx="7">
                  <c:v>2.7474066336927687</c:v>
                </c:pt>
                <c:pt idx="8">
                  <c:v>0.62500000000000133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86C-4D6D-91FD-7024E9152C07}"/>
            </c:ext>
          </c:extLst>
        </c:ser>
        <c:ser>
          <c:idx val="9"/>
          <c:order val="9"/>
          <c:tx>
            <c:strRef>
              <c:f>Sheet1!$J$1</c:f>
              <c:strCache>
                <c:ptCount val="1"/>
                <c:pt idx="0">
                  <c:v>Grey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0">
                  <c:v>2.5</c:v>
                </c:pt>
                <c:pt idx="1">
                  <c:v>4.4000000000000004</c:v>
                </c:pt>
                <c:pt idx="2">
                  <c:v>1.825</c:v>
                </c:pt>
                <c:pt idx="3">
                  <c:v>2.9611904761904801</c:v>
                </c:pt>
                <c:pt idx="4">
                  <c:v>1.233462312447531</c:v>
                </c:pt>
                <c:pt idx="5">
                  <c:v>3.7642000000000002</c:v>
                </c:pt>
                <c:pt idx="6">
                  <c:v>2.7829833651686142</c:v>
                </c:pt>
                <c:pt idx="7">
                  <c:v>2.0274043034955853</c:v>
                </c:pt>
                <c:pt idx="8">
                  <c:v>1.276963335256718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86C-4D6D-91FD-7024E9152C07}"/>
            </c:ext>
          </c:extLst>
        </c:ser>
        <c:ser>
          <c:idx val="10"/>
          <c:order val="10"/>
          <c:tx>
            <c:strRef>
              <c:f>Sheet1!$K$1</c:f>
              <c:strCache>
                <c:ptCount val="1"/>
                <c:pt idx="0">
                  <c:v>Medium grey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3.75</c:v>
                </c:pt>
                <c:pt idx="3">
                  <c:v>3.5250000000000004</c:v>
                </c:pt>
                <c:pt idx="4">
                  <c:v>2.5630135782396652</c:v>
                </c:pt>
                <c:pt idx="5">
                  <c:v>3.8949999999999987</c:v>
                </c:pt>
                <c:pt idx="6">
                  <c:v>3.1265400749528283</c:v>
                </c:pt>
                <c:pt idx="7">
                  <c:v>0.17705958971019248</c:v>
                </c:pt>
                <c:pt idx="8">
                  <c:v>0.50504272021391428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86C-4D6D-91FD-7024E9152C07}"/>
            </c:ext>
          </c:extLst>
        </c:ser>
        <c:ser>
          <c:idx val="11"/>
          <c:order val="11"/>
          <c:tx>
            <c:strRef>
              <c:f>Sheet1!$L$1</c:f>
              <c:strCache>
                <c:ptCount val="1"/>
                <c:pt idx="0">
                  <c:v>Light grey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Sheet1!$L$2:$L$10</c:f>
              <c:numCache>
                <c:formatCode>General</c:formatCode>
                <c:ptCount val="9"/>
                <c:pt idx="0">
                  <c:v>2.5</c:v>
                </c:pt>
                <c:pt idx="1">
                  <c:v>3.2</c:v>
                </c:pt>
                <c:pt idx="2">
                  <c:v>1.3458333333333334</c:v>
                </c:pt>
                <c:pt idx="3">
                  <c:v>3.7050000000000001</c:v>
                </c:pt>
                <c:pt idx="4">
                  <c:v>1.1357724957931097</c:v>
                </c:pt>
                <c:pt idx="5">
                  <c:v>3.9899999999999998</c:v>
                </c:pt>
                <c:pt idx="6">
                  <c:v>4.0217249476349375</c:v>
                </c:pt>
                <c:pt idx="7">
                  <c:v>2.5524632831381204</c:v>
                </c:pt>
                <c:pt idx="8">
                  <c:v>3.0380834292799577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86C-4D6D-91FD-7024E9152C07}"/>
            </c:ext>
          </c:extLst>
        </c:ser>
        <c:ser>
          <c:idx val="12"/>
          <c:order val="12"/>
          <c:tx>
            <c:strRef>
              <c:f>Sheet1!$M$1</c:f>
              <c:strCache>
                <c:ptCount val="1"/>
                <c:pt idx="0">
                  <c:v>White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Sheet1!$M$2:$M$10</c:f>
              <c:numCache>
                <c:formatCode>General</c:formatCode>
                <c:ptCount val="9"/>
                <c:pt idx="0">
                  <c:v>2.1399999999999997</c:v>
                </c:pt>
                <c:pt idx="1">
                  <c:v>0</c:v>
                </c:pt>
                <c:pt idx="2">
                  <c:v>1.3083333333333333</c:v>
                </c:pt>
                <c:pt idx="3">
                  <c:v>0.78</c:v>
                </c:pt>
                <c:pt idx="4">
                  <c:v>0</c:v>
                </c:pt>
                <c:pt idx="5">
                  <c:v>5</c:v>
                </c:pt>
                <c:pt idx="6">
                  <c:v>2.1761088973055935</c:v>
                </c:pt>
                <c:pt idx="7">
                  <c:v>2.5699300699300753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86C-4D6D-91FD-7024E9152C07}"/>
            </c:ext>
          </c:extLst>
        </c:ser>
        <c:ser>
          <c:idx val="13"/>
          <c:order val="13"/>
          <c:tx>
            <c:strRef>
              <c:f>Sheet1!$N$1</c:f>
              <c:strCache>
                <c:ptCount val="1"/>
                <c:pt idx="0">
                  <c:v>Yellow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Sheet1!$N$2:$N$10</c:f>
              <c:numCache>
                <c:formatCode>General</c:formatCode>
                <c:ptCount val="9"/>
                <c:pt idx="0">
                  <c:v>2.4419999999999997</c:v>
                </c:pt>
                <c:pt idx="1">
                  <c:v>3.2</c:v>
                </c:pt>
                <c:pt idx="2">
                  <c:v>1.6500000000000001</c:v>
                </c:pt>
                <c:pt idx="3">
                  <c:v>2.9949999999999997</c:v>
                </c:pt>
                <c:pt idx="4">
                  <c:v>2.0151659824111468</c:v>
                </c:pt>
                <c:pt idx="5">
                  <c:v>3.8299999999999987</c:v>
                </c:pt>
                <c:pt idx="6">
                  <c:v>2.0629714604602447</c:v>
                </c:pt>
                <c:pt idx="7">
                  <c:v>2.4753428933489783</c:v>
                </c:pt>
                <c:pt idx="8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86C-4D6D-91FD-7024E9152C07}"/>
            </c:ext>
          </c:extLst>
        </c:ser>
        <c:ser>
          <c:idx val="14"/>
          <c:order val="14"/>
          <c:tx>
            <c:strRef>
              <c:f>Sheet1!$O$1</c:f>
              <c:strCache>
                <c:ptCount val="1"/>
                <c:pt idx="0">
                  <c:v>Medium yellow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Sheet1!$O$2:$O$10</c:f>
              <c:numCache>
                <c:formatCode>General</c:formatCode>
                <c:ptCount val="9"/>
                <c:pt idx="0">
                  <c:v>2.5</c:v>
                </c:pt>
                <c:pt idx="1">
                  <c:v>2</c:v>
                </c:pt>
                <c:pt idx="2">
                  <c:v>1.2583333333333333</c:v>
                </c:pt>
                <c:pt idx="3">
                  <c:v>2.3807142857142858</c:v>
                </c:pt>
                <c:pt idx="4">
                  <c:v>1.2125509029856381</c:v>
                </c:pt>
                <c:pt idx="5">
                  <c:v>3.5945000000000005</c:v>
                </c:pt>
                <c:pt idx="6">
                  <c:v>2.5895344908910154</c:v>
                </c:pt>
                <c:pt idx="7">
                  <c:v>2.3256391396133567</c:v>
                </c:pt>
                <c:pt idx="8">
                  <c:v>0.72500000000000064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86C-4D6D-91FD-7024E9152C07}"/>
            </c:ext>
          </c:extLst>
        </c:ser>
        <c:ser>
          <c:idx val="15"/>
          <c:order val="15"/>
          <c:tx>
            <c:strRef>
              <c:f>Sheet1!$P$1</c:f>
              <c:strCache>
                <c:ptCount val="1"/>
                <c:pt idx="0">
                  <c:v>Light yellow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Sheet1!$P$2:$P$10</c:f>
              <c:numCache>
                <c:formatCode>General</c:formatCode>
                <c:ptCount val="9"/>
                <c:pt idx="0">
                  <c:v>2.5</c:v>
                </c:pt>
                <c:pt idx="1">
                  <c:v>3.2</c:v>
                </c:pt>
                <c:pt idx="2">
                  <c:v>1.7124999999999975</c:v>
                </c:pt>
                <c:pt idx="3">
                  <c:v>3.1650000000000005</c:v>
                </c:pt>
                <c:pt idx="4">
                  <c:v>1.0970611142126556</c:v>
                </c:pt>
                <c:pt idx="5">
                  <c:v>1.4649999999999972</c:v>
                </c:pt>
                <c:pt idx="6">
                  <c:v>3.7589211233898667</c:v>
                </c:pt>
                <c:pt idx="7">
                  <c:v>1.9430740231007744</c:v>
                </c:pt>
                <c:pt idx="8">
                  <c:v>0.62500000000000133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86C-4D6D-91FD-7024E9152C07}"/>
            </c:ext>
          </c:extLst>
        </c:ser>
        <c:ser>
          <c:idx val="16"/>
          <c:order val="16"/>
          <c:tx>
            <c:strRef>
              <c:f>Sheet1!$Q$1</c:f>
              <c:strCache>
                <c:ptCount val="1"/>
                <c:pt idx="0">
                  <c:v>Orange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Sheet1!$Q$2:$Q$10</c:f>
              <c:numCache>
                <c:formatCode>General</c:formatCode>
                <c:ptCount val="9"/>
                <c:pt idx="0">
                  <c:v>2.6030000000000002</c:v>
                </c:pt>
                <c:pt idx="1">
                  <c:v>3.2</c:v>
                </c:pt>
                <c:pt idx="2">
                  <c:v>1.3083333333333333</c:v>
                </c:pt>
                <c:pt idx="3">
                  <c:v>2.6966666666666668</c:v>
                </c:pt>
                <c:pt idx="4">
                  <c:v>1</c:v>
                </c:pt>
                <c:pt idx="5">
                  <c:v>2.4479500000000001</c:v>
                </c:pt>
                <c:pt idx="6">
                  <c:v>2.3007477837860972</c:v>
                </c:pt>
                <c:pt idx="7">
                  <c:v>1.4007315752731806</c:v>
                </c:pt>
                <c:pt idx="8">
                  <c:v>1.375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86C-4D6D-91FD-7024E9152C07}"/>
            </c:ext>
          </c:extLst>
        </c:ser>
        <c:ser>
          <c:idx val="17"/>
          <c:order val="17"/>
          <c:tx>
            <c:strRef>
              <c:f>Sheet1!$R$1</c:f>
              <c:strCache>
                <c:ptCount val="1"/>
                <c:pt idx="0">
                  <c:v>Medium orange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Sheet1!$R$2:$R$10</c:f>
              <c:numCache>
                <c:formatCode>General</c:formatCode>
                <c:ptCount val="9"/>
                <c:pt idx="0">
                  <c:v>1.9300000000000024</c:v>
                </c:pt>
                <c:pt idx="1">
                  <c:v>5</c:v>
                </c:pt>
                <c:pt idx="2">
                  <c:v>1.4666666666666668</c:v>
                </c:pt>
                <c:pt idx="3">
                  <c:v>1.9483333333333341</c:v>
                </c:pt>
                <c:pt idx="4">
                  <c:v>2.7121139121829292</c:v>
                </c:pt>
                <c:pt idx="5">
                  <c:v>3.8749999999999987</c:v>
                </c:pt>
                <c:pt idx="6">
                  <c:v>3.5296309403417054</c:v>
                </c:pt>
                <c:pt idx="7">
                  <c:v>1.9994017164548599</c:v>
                </c:pt>
                <c:pt idx="8">
                  <c:v>2.0539285714285711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86C-4D6D-91FD-7024E9152C07}"/>
            </c:ext>
          </c:extLst>
        </c:ser>
        <c:ser>
          <c:idx val="18"/>
          <c:order val="18"/>
          <c:tx>
            <c:strRef>
              <c:f>Sheet1!$S$1</c:f>
              <c:strCache>
                <c:ptCount val="1"/>
                <c:pt idx="0">
                  <c:v>Light orange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Sheet1!$S$2:$S$10</c:f>
              <c:numCache>
                <c:formatCode>General</c:formatCode>
                <c:ptCount val="9"/>
                <c:pt idx="0">
                  <c:v>2.75</c:v>
                </c:pt>
                <c:pt idx="1">
                  <c:v>3.2</c:v>
                </c:pt>
                <c:pt idx="2">
                  <c:v>1.9750000000000001</c:v>
                </c:pt>
                <c:pt idx="3">
                  <c:v>3.0716666666666663</c:v>
                </c:pt>
                <c:pt idx="4">
                  <c:v>0.79073213443793233</c:v>
                </c:pt>
                <c:pt idx="5">
                  <c:v>4.2270999999999965</c:v>
                </c:pt>
                <c:pt idx="6">
                  <c:v>2.1904620550032328</c:v>
                </c:pt>
                <c:pt idx="7">
                  <c:v>2.7675371223758405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86C-4D6D-91FD-7024E9152C07}"/>
            </c:ext>
          </c:extLst>
        </c:ser>
        <c:ser>
          <c:idx val="19"/>
          <c:order val="19"/>
          <c:tx>
            <c:strRef>
              <c:f>Sheet1!$T$1</c:f>
              <c:strCache>
                <c:ptCount val="1"/>
                <c:pt idx="0">
                  <c:v>Red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Sheet1!$T$2:$T$10</c:f>
              <c:numCache>
                <c:formatCode>General</c:formatCode>
                <c:ptCount val="9"/>
                <c:pt idx="0">
                  <c:v>2.5</c:v>
                </c:pt>
                <c:pt idx="1">
                  <c:v>3.2</c:v>
                </c:pt>
                <c:pt idx="2">
                  <c:v>1.7541666666666667</c:v>
                </c:pt>
                <c:pt idx="3">
                  <c:v>3.2033333333333385</c:v>
                </c:pt>
                <c:pt idx="4">
                  <c:v>2.7512706637495903</c:v>
                </c:pt>
                <c:pt idx="5">
                  <c:v>3.8224999999999967</c:v>
                </c:pt>
                <c:pt idx="6">
                  <c:v>3.5683850040242588</c:v>
                </c:pt>
                <c:pt idx="7">
                  <c:v>2.7750432325277319</c:v>
                </c:pt>
                <c:pt idx="8">
                  <c:v>1.2550596840328516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86C-4D6D-91FD-7024E9152C07}"/>
            </c:ext>
          </c:extLst>
        </c:ser>
        <c:ser>
          <c:idx val="20"/>
          <c:order val="20"/>
          <c:tx>
            <c:strRef>
              <c:f>Sheet1!$U$1</c:f>
              <c:strCache>
                <c:ptCount val="1"/>
                <c:pt idx="0">
                  <c:v>Medium red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Sheet1!$U$2:$U$10</c:f>
              <c:numCache>
                <c:formatCode>General</c:formatCode>
                <c:ptCount val="9"/>
                <c:pt idx="0">
                  <c:v>2.8124999999999933</c:v>
                </c:pt>
                <c:pt idx="1">
                  <c:v>1.9750000000000001</c:v>
                </c:pt>
                <c:pt idx="2">
                  <c:v>1.325</c:v>
                </c:pt>
                <c:pt idx="3">
                  <c:v>2.8699999999999997</c:v>
                </c:pt>
                <c:pt idx="4">
                  <c:v>2.0536972544564311</c:v>
                </c:pt>
                <c:pt idx="5">
                  <c:v>3.7720499999999944</c:v>
                </c:pt>
                <c:pt idx="6">
                  <c:v>2.5819316186198211</c:v>
                </c:pt>
                <c:pt idx="7">
                  <c:v>2.7950673017678582</c:v>
                </c:pt>
                <c:pt idx="8">
                  <c:v>1.2555897461696239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86C-4D6D-91FD-7024E9152C07}"/>
            </c:ext>
          </c:extLst>
        </c:ser>
        <c:ser>
          <c:idx val="21"/>
          <c:order val="21"/>
          <c:tx>
            <c:strRef>
              <c:f>Sheet1!$V$1</c:f>
              <c:strCache>
                <c:ptCount val="1"/>
                <c:pt idx="0">
                  <c:v>Light red</c:v>
                </c:pt>
              </c:strCache>
            </c:strRef>
          </c:tx>
          <c:spPr>
            <a:ln w="3175">
              <a:solidFill>
                <a:srgbClr val="345782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Государственное управление</c:v>
                </c:pt>
                <c:pt idx="1">
                  <c:v>Сельскохозяйственная кооперация</c:v>
                </c:pt>
                <c:pt idx="2">
                  <c:v>Образование</c:v>
                </c:pt>
                <c:pt idx="3">
                  <c:v>Финансовая поддержка</c:v>
                </c:pt>
                <c:pt idx="4">
                  <c:v>Инфраструктурная поддержка МП</c:v>
                </c:pt>
                <c:pt idx="5">
                  <c:v>Имущественная поддержка</c:v>
                </c:pt>
                <c:pt idx="6">
                  <c:v>Стимулирование спроса</c:v>
                </c:pt>
                <c:pt idx="7">
                  <c:v>Налоговые льготы</c:v>
                </c:pt>
                <c:pt idx="8">
                  <c:v>Развитие системы одного окна для МСП</c:v>
                </c:pt>
              </c:strCache>
            </c:strRef>
          </c:cat>
          <c:val>
            <c:numRef>
              <c:f>Sheet1!$V$2:$V$10</c:f>
              <c:numCache>
                <c:formatCode>General</c:formatCode>
                <c:ptCount val="9"/>
                <c:pt idx="0">
                  <c:v>2.7487499999999998</c:v>
                </c:pt>
                <c:pt idx="1">
                  <c:v>3.8</c:v>
                </c:pt>
                <c:pt idx="2">
                  <c:v>1.5916666666666668</c:v>
                </c:pt>
                <c:pt idx="3">
                  <c:v>3.46</c:v>
                </c:pt>
                <c:pt idx="4">
                  <c:v>1.0970245700390358</c:v>
                </c:pt>
                <c:pt idx="5">
                  <c:v>3.68</c:v>
                </c:pt>
                <c:pt idx="6">
                  <c:v>2.5517005448238477</c:v>
                </c:pt>
                <c:pt idx="7">
                  <c:v>2.1841055230221613</c:v>
                </c:pt>
                <c:pt idx="8">
                  <c:v>1.9875830760665727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686C-4D6D-91FD-7024E9152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120704"/>
        <c:axId val="165398208"/>
      </c:radarChart>
      <c:catAx>
        <c:axId val="17012070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165398208"/>
        <c:crosses val="autoZero"/>
        <c:auto val="1"/>
        <c:lblAlgn val="ctr"/>
        <c:lblOffset val="100"/>
        <c:noMultiLvlLbl val="0"/>
      </c:catAx>
      <c:valAx>
        <c:axId val="165398208"/>
        <c:scaling>
          <c:orientation val="minMax"/>
          <c:max val="5"/>
        </c:scaling>
        <c:delete val="0"/>
        <c:axPos val="l"/>
        <c:numFmt formatCode="General" sourceLinked="1"/>
        <c:majorTickMark val="cross"/>
        <c:minorTickMark val="none"/>
        <c:tickLblPos val="none"/>
        <c:spPr>
          <a:ln w="9525">
            <a:solidFill>
              <a:srgbClr val="808080"/>
            </a:solidFill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17012070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000" b="0">
          <a:solidFill>
            <a:srgbClr val="000000"/>
          </a:solidFill>
          <a:latin typeface="+mn-lt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Прирост числа </a:t>
            </a:r>
            <a:r>
              <a:rPr lang="ru-RU" dirty="0" smtClean="0"/>
              <a:t>МП</a:t>
            </a:r>
            <a:r>
              <a:rPr lang="ru-RU" baseline="0" dirty="0" smtClean="0"/>
              <a:t> в 2016 г.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Прирост числа МП</c:v>
          </c:tx>
          <c:invertIfNegative val="0"/>
          <c:cat>
            <c:strRef>
              <c:f>Лист1!$G$98:$G$99</c:f>
              <c:strCache>
                <c:ptCount val="2"/>
                <c:pt idx="0">
                  <c:v>Регионы, передающие 100 % УСН</c:v>
                </c:pt>
                <c:pt idx="1">
                  <c:v>Остальные</c:v>
                </c:pt>
              </c:strCache>
            </c:strRef>
          </c:cat>
          <c:val>
            <c:numRef>
              <c:f>Лист1!$H$98:$H$99</c:f>
              <c:numCache>
                <c:formatCode>0.00</c:formatCode>
                <c:ptCount val="2"/>
                <c:pt idx="0">
                  <c:v>1.0520578983259641</c:v>
                </c:pt>
                <c:pt idx="1">
                  <c:v>1.0182135961318481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86688"/>
        <c:axId val="165397632"/>
      </c:barChart>
      <c:catAx>
        <c:axId val="17118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65397632"/>
        <c:crosses val="autoZero"/>
        <c:auto val="1"/>
        <c:lblAlgn val="ctr"/>
        <c:lblOffset val="100"/>
        <c:noMultiLvlLbl val="0"/>
      </c:catAx>
      <c:valAx>
        <c:axId val="1653976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11866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4.jpeg"/><Relationship Id="rId4" Type="http://schemas.openxmlformats.org/officeDocument/2006/relationships/image" Target="../media/image4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7FEC1-A84C-4338-AFD2-32C67DB6841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B1934C-8CA8-4CC9-9FEE-E30668D86189}">
      <dgm:prSet custT="1"/>
      <dgm:spPr>
        <a:xfrm>
          <a:off x="1943549" y="289561"/>
          <a:ext cx="1474417" cy="789038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pPr rtl="0"/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_MonumentoTitul" panose="02060906030706050204" pitchFamily="18" charset="-52"/>
              <a:ea typeface="+mn-ea"/>
              <a:cs typeface="+mn-cs"/>
            </a:rPr>
            <a:t>создает новые рабочие места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_MonumentoTitul" panose="02060906030706050204" pitchFamily="18" charset="-52"/>
            <a:ea typeface="+mn-ea"/>
            <a:cs typeface="+mn-cs"/>
          </a:endParaRPr>
        </a:p>
      </dgm:t>
    </dgm:pt>
    <dgm:pt modelId="{87B0E7B8-CE3C-4B7F-9FE7-7DD281FAB80D}" type="parTrans" cxnId="{32C135FA-8054-4ED6-8D70-D6C474545B21}">
      <dgm:prSet/>
      <dgm:spPr/>
      <dgm:t>
        <a:bodyPr/>
        <a:lstStyle/>
        <a:p>
          <a:endParaRPr lang="ru-RU"/>
        </a:p>
      </dgm:t>
    </dgm:pt>
    <dgm:pt modelId="{5ED71E90-FDE4-41CE-B752-9D19B6F332F7}" type="sibTrans" cxnId="{32C135FA-8054-4ED6-8D70-D6C474545B21}">
      <dgm:prSet/>
      <dgm:spPr/>
      <dgm:t>
        <a:bodyPr/>
        <a:lstStyle/>
        <a:p>
          <a:endParaRPr lang="ru-RU"/>
        </a:p>
      </dgm:t>
    </dgm:pt>
    <dgm:pt modelId="{51E79697-7504-49AD-B90F-DBAB0EF3166F}">
      <dgm:prSet custT="1"/>
      <dgm:spPr>
        <a:xfrm>
          <a:off x="3859204" y="1104208"/>
          <a:ext cx="1393994" cy="867942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pPr rtl="0"/>
          <a:r>
            <a:rPr lang="ru-RU" sz="1800" dirty="0" smtClean="0">
              <a:solidFill>
                <a:srgbClr val="0070C0"/>
              </a:solidFill>
              <a:latin typeface="a_MonumentoTitul" panose="02060906030706050204" pitchFamily="18" charset="-52"/>
              <a:ea typeface="+mn-ea"/>
              <a:cs typeface="+mn-cs"/>
            </a:rPr>
            <a:t>обеспечивает </a:t>
          </a:r>
          <a:r>
            <a:rPr lang="ru-RU" sz="1800" dirty="0" err="1" smtClean="0">
              <a:solidFill>
                <a:srgbClr val="0070C0"/>
              </a:solidFill>
              <a:latin typeface="a_MonumentoTitul" panose="02060906030706050204" pitchFamily="18" charset="-52"/>
              <a:ea typeface="+mn-ea"/>
              <a:cs typeface="+mn-cs"/>
            </a:rPr>
            <a:t>самозанятость</a:t>
          </a:r>
          <a:endParaRPr lang="ru-RU" sz="1800" dirty="0">
            <a:solidFill>
              <a:srgbClr val="0070C0"/>
            </a:solidFill>
            <a:latin typeface="a_MonumentoTitul" panose="02060906030706050204" pitchFamily="18" charset="-52"/>
            <a:ea typeface="+mn-ea"/>
            <a:cs typeface="+mn-cs"/>
          </a:endParaRPr>
        </a:p>
      </dgm:t>
    </dgm:pt>
    <dgm:pt modelId="{85F7F33B-BA68-4AC4-A0DC-459CA9F0F833}" type="parTrans" cxnId="{6C6EB5BA-F0FB-4FDB-9AF1-8DDD283538DD}">
      <dgm:prSet/>
      <dgm:spPr/>
      <dgm:t>
        <a:bodyPr/>
        <a:lstStyle/>
        <a:p>
          <a:endParaRPr lang="ru-RU"/>
        </a:p>
      </dgm:t>
    </dgm:pt>
    <dgm:pt modelId="{BF00C500-6764-42C5-AB26-AA7BD9F07E7B}" type="sibTrans" cxnId="{6C6EB5BA-F0FB-4FDB-9AF1-8DDD283538DD}">
      <dgm:prSet/>
      <dgm:spPr/>
      <dgm:t>
        <a:bodyPr/>
        <a:lstStyle/>
        <a:p>
          <a:endParaRPr lang="ru-RU"/>
        </a:p>
      </dgm:t>
    </dgm:pt>
    <dgm:pt modelId="{E14D2848-EFBB-4504-8B5A-683CCAE05AA9}">
      <dgm:prSet custT="1"/>
      <dgm:spPr>
        <a:xfrm>
          <a:off x="3994330" y="2143801"/>
          <a:ext cx="1367186" cy="927120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pPr rtl="0"/>
          <a:r>
            <a:rPr lang="ru-RU" sz="1800" dirty="0" smtClean="0">
              <a:solidFill>
                <a:srgbClr val="C00000"/>
              </a:solidFill>
              <a:latin typeface="a_MonumentoTitul" panose="02060906030706050204" pitchFamily="18" charset="-52"/>
              <a:ea typeface="+mn-ea"/>
              <a:cs typeface="+mn-cs"/>
            </a:rPr>
            <a:t>стимулирует рост </a:t>
          </a:r>
          <a:r>
            <a:rPr lang="ru-RU" sz="1800" dirty="0" err="1" smtClean="0">
              <a:solidFill>
                <a:srgbClr val="C00000"/>
              </a:solidFill>
              <a:latin typeface="a_MonumentoTitul" panose="02060906030706050204" pitchFamily="18" charset="-52"/>
              <a:ea typeface="+mn-ea"/>
              <a:cs typeface="+mn-cs"/>
            </a:rPr>
            <a:t>инновационности</a:t>
          </a:r>
          <a:r>
            <a:rPr lang="ru-RU" sz="1800" dirty="0" smtClean="0">
              <a:solidFill>
                <a:srgbClr val="C00000"/>
              </a:solidFill>
              <a:latin typeface="a_MonumentoTitul" panose="02060906030706050204" pitchFamily="18" charset="-52"/>
              <a:ea typeface="+mn-ea"/>
              <a:cs typeface="+mn-cs"/>
            </a:rPr>
            <a:t> экономики</a:t>
          </a:r>
          <a:endParaRPr lang="ru-RU" sz="1800" dirty="0">
            <a:solidFill>
              <a:srgbClr val="C00000"/>
            </a:solidFill>
            <a:latin typeface="a_MonumentoTitul" panose="02060906030706050204" pitchFamily="18" charset="-52"/>
            <a:ea typeface="+mn-ea"/>
            <a:cs typeface="+mn-cs"/>
          </a:endParaRPr>
        </a:p>
      </dgm:t>
    </dgm:pt>
    <dgm:pt modelId="{EF9ADF84-8E51-436A-A869-2533906EC60F}" type="parTrans" cxnId="{E5C031F3-153B-48BF-A603-EF247C922E67}">
      <dgm:prSet/>
      <dgm:spPr/>
      <dgm:t>
        <a:bodyPr/>
        <a:lstStyle/>
        <a:p>
          <a:endParaRPr lang="ru-RU"/>
        </a:p>
      </dgm:t>
    </dgm:pt>
    <dgm:pt modelId="{6E1E90EE-FA33-4518-923F-8164CEF8750C}" type="sibTrans" cxnId="{E5C031F3-153B-48BF-A603-EF247C922E67}">
      <dgm:prSet/>
      <dgm:spPr/>
      <dgm:t>
        <a:bodyPr/>
        <a:lstStyle/>
        <a:p>
          <a:endParaRPr lang="ru-RU"/>
        </a:p>
      </dgm:t>
    </dgm:pt>
    <dgm:pt modelId="{01EBF446-1787-414A-B45D-C7AD112F5E23}">
      <dgm:prSet custT="1"/>
      <dgm:spPr>
        <a:xfrm>
          <a:off x="3178144" y="3386537"/>
          <a:ext cx="1927254" cy="848216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pPr rtl="0"/>
          <a:r>
            <a:rPr lang="ru-RU" sz="1800" dirty="0" smtClean="0">
              <a:solidFill>
                <a:srgbClr val="7030A0"/>
              </a:solidFill>
              <a:latin typeface="a_MonumentoTitul" panose="02060906030706050204" pitchFamily="18" charset="-52"/>
              <a:ea typeface="+mn-ea"/>
              <a:cs typeface="+mn-cs"/>
            </a:rPr>
            <a:t>повышает конкурентоспособность предприятий</a:t>
          </a:r>
          <a:endParaRPr lang="ru-RU" sz="1800" dirty="0">
            <a:solidFill>
              <a:srgbClr val="7030A0"/>
            </a:solidFill>
            <a:latin typeface="a_MonumentoTitul" panose="02060906030706050204" pitchFamily="18" charset="-52"/>
            <a:ea typeface="+mn-ea"/>
            <a:cs typeface="+mn-cs"/>
          </a:endParaRPr>
        </a:p>
      </dgm:t>
    </dgm:pt>
    <dgm:pt modelId="{D8282845-15BA-4DCA-A0DE-C3469E7A39C3}" type="parTrans" cxnId="{D3222180-5A00-4AFC-A0FF-FAA6FA6D6AD2}">
      <dgm:prSet/>
      <dgm:spPr/>
      <dgm:t>
        <a:bodyPr/>
        <a:lstStyle/>
        <a:p>
          <a:endParaRPr lang="ru-RU"/>
        </a:p>
      </dgm:t>
    </dgm:pt>
    <dgm:pt modelId="{EB4A40D5-D5C0-4152-A349-53EB1A1C9B7D}" type="sibTrans" cxnId="{D3222180-5A00-4AFC-A0FF-FAA6FA6D6AD2}">
      <dgm:prSet/>
      <dgm:spPr/>
      <dgm:t>
        <a:bodyPr/>
        <a:lstStyle/>
        <a:p>
          <a:endParaRPr lang="ru-RU"/>
        </a:p>
      </dgm:t>
    </dgm:pt>
    <dgm:pt modelId="{80B19198-E1DF-492A-B1C9-867DC3A27ECB}">
      <dgm:prSet custT="1"/>
      <dgm:spPr>
        <a:xfrm>
          <a:off x="348224" y="3386537"/>
          <a:ext cx="1743041" cy="848216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pPr rtl="0"/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09A64C1-27D0-42CB-B5F9-E8908ADBDFE1}" type="parTrans" cxnId="{9BB1693E-ADF9-413E-B37C-61CF87A9B0D7}">
      <dgm:prSet/>
      <dgm:spPr/>
      <dgm:t>
        <a:bodyPr/>
        <a:lstStyle/>
        <a:p>
          <a:endParaRPr lang="ru-RU"/>
        </a:p>
      </dgm:t>
    </dgm:pt>
    <dgm:pt modelId="{DC9B1567-F7E0-4660-AB5A-2788B18C2DA8}" type="sibTrans" cxnId="{9BB1693E-ADF9-413E-B37C-61CF87A9B0D7}">
      <dgm:prSet/>
      <dgm:spPr/>
      <dgm:t>
        <a:bodyPr/>
        <a:lstStyle/>
        <a:p>
          <a:endParaRPr lang="ru-RU"/>
        </a:p>
      </dgm:t>
    </dgm:pt>
    <dgm:pt modelId="{FB043371-3B12-4CAF-900B-2BD465E12736}">
      <dgm:prSet custT="1"/>
      <dgm:spPr>
        <a:xfrm>
          <a:off x="0" y="2143801"/>
          <a:ext cx="1367186" cy="927120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pPr rtl="0"/>
          <a:r>
            <a:rPr lang="ru-RU" sz="1800" dirty="0" smtClean="0">
              <a:solidFill>
                <a:srgbClr val="00B050"/>
              </a:solidFill>
              <a:latin typeface="a_MonumentoTitul" panose="02060906030706050204" pitchFamily="18" charset="-52"/>
              <a:ea typeface="+mn-ea"/>
              <a:cs typeface="+mn-cs"/>
            </a:rPr>
            <a:t>смягчает влияние экономических кризисов</a:t>
          </a:r>
          <a:endParaRPr lang="ru-RU" sz="1800" dirty="0">
            <a:solidFill>
              <a:srgbClr val="00B050"/>
            </a:solidFill>
            <a:latin typeface="a_MonumentoTitul" panose="02060906030706050204" pitchFamily="18" charset="-52"/>
            <a:ea typeface="+mn-ea"/>
            <a:cs typeface="+mn-cs"/>
          </a:endParaRPr>
        </a:p>
      </dgm:t>
    </dgm:pt>
    <dgm:pt modelId="{9B4898A1-D35A-4041-A870-EABFAF8DAB9E}" type="parTrans" cxnId="{900F20AD-6A98-44C1-A224-A02CF5A5DE28}">
      <dgm:prSet/>
      <dgm:spPr/>
      <dgm:t>
        <a:bodyPr/>
        <a:lstStyle/>
        <a:p>
          <a:endParaRPr lang="ru-RU"/>
        </a:p>
      </dgm:t>
    </dgm:pt>
    <dgm:pt modelId="{4E4D672A-583D-461B-9A85-AF45A14449F1}" type="sibTrans" cxnId="{900F20AD-6A98-44C1-A224-A02CF5A5DE28}">
      <dgm:prSet/>
      <dgm:spPr/>
      <dgm:t>
        <a:bodyPr/>
        <a:lstStyle/>
        <a:p>
          <a:endParaRPr lang="ru-RU"/>
        </a:p>
      </dgm:t>
    </dgm:pt>
    <dgm:pt modelId="{68FFA3DE-7DD0-439F-8641-781AA57DC9E4}">
      <dgm:prSet custT="1"/>
      <dgm:spPr>
        <a:xfrm>
          <a:off x="107230" y="1039147"/>
          <a:ext cx="1393994" cy="867942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pPr rtl="0"/>
          <a:r>
            <a:rPr lang="ru-RU" sz="1800" dirty="0" smtClean="0">
              <a:solidFill>
                <a:srgbClr val="996600"/>
              </a:solidFill>
              <a:latin typeface="a_MonumentoTitul" panose="02060906030706050204" pitchFamily="18" charset="-52"/>
              <a:ea typeface="+mn-ea"/>
              <a:cs typeface="+mn-cs"/>
            </a:rPr>
            <a:t>является прививкой от сырьевой зависимости</a:t>
          </a:r>
          <a:endParaRPr lang="ru-RU" sz="1800" dirty="0">
            <a:solidFill>
              <a:srgbClr val="996600"/>
            </a:solidFill>
            <a:latin typeface="a_MonumentoTitul" panose="02060906030706050204" pitchFamily="18" charset="-52"/>
            <a:ea typeface="+mn-ea"/>
            <a:cs typeface="+mn-cs"/>
          </a:endParaRPr>
        </a:p>
      </dgm:t>
    </dgm:pt>
    <dgm:pt modelId="{3C9E38D5-72E8-4166-A8A8-325E79CB3157}" type="parTrans" cxnId="{F7E36E88-25C7-4F81-AB8A-2C3D43B87506}">
      <dgm:prSet/>
      <dgm:spPr/>
      <dgm:t>
        <a:bodyPr/>
        <a:lstStyle/>
        <a:p>
          <a:endParaRPr lang="ru-RU"/>
        </a:p>
      </dgm:t>
    </dgm:pt>
    <dgm:pt modelId="{1A8FD8B3-0AEA-4B3D-B1C0-551D208D0476}" type="sibTrans" cxnId="{F7E36E88-25C7-4F81-AB8A-2C3D43B87506}">
      <dgm:prSet/>
      <dgm:spPr/>
      <dgm:t>
        <a:bodyPr/>
        <a:lstStyle/>
        <a:p>
          <a:endParaRPr lang="ru-RU"/>
        </a:p>
      </dgm:t>
    </dgm:pt>
    <dgm:pt modelId="{03CD8B0D-212D-408D-88EE-7B1FF7BD4AE3}" type="pres">
      <dgm:prSet presAssocID="{22E7FEC1-A84C-4338-AFD2-32C67DB6841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5F3F9-8089-45A0-87AA-1DF51A1A6267}" type="pres">
      <dgm:prSet presAssocID="{A9B1934C-8CA8-4CC9-9FEE-E30668D86189}" presName="circ1" presStyleLbl="vennNode1" presStyleIdx="0" presStyleCnt="7"/>
      <dgm:spPr>
        <a:xfrm>
          <a:off x="2037376" y="1294007"/>
          <a:ext cx="1286764" cy="128692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78F3576-957F-4AEC-BB30-86A2021152B1}" type="pres">
      <dgm:prSet presAssocID="{A9B1934C-8CA8-4CC9-9FEE-E30668D86189}" presName="circ1Tx" presStyleLbl="revTx" presStyleIdx="0" presStyleCnt="0" custLinFactNeighborX="5705" custLinFactNeighborY="238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7B371-6360-4FA9-BB4E-61A1F04B8392}" type="pres">
      <dgm:prSet presAssocID="{51E79697-7504-49AD-B90F-DBAB0EF3166F}" presName="circ2" presStyleLbl="vennNode1" presStyleIdx="1" presStyleCnt="7"/>
      <dgm:spPr>
        <a:xfrm>
          <a:off x="2414827" y="1475486"/>
          <a:ext cx="1286764" cy="128692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F0EB40B-74C2-45BB-9AD7-AEFF22C2FB7B}" type="pres">
      <dgm:prSet presAssocID="{51E79697-7504-49AD-B90F-DBAB0EF3166F}" presName="circ2Tx" presStyleLbl="revTx" presStyleIdx="0" presStyleCnt="0" custScaleX="150296" custLinFactNeighborX="-78" custLinFactNeighborY="7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7936E-0A77-45AF-988E-EB1A78192AE1}" type="pres">
      <dgm:prSet presAssocID="{E14D2848-EFBB-4504-8B5A-683CCAE05AA9}" presName="circ3" presStyleLbl="vennNode1" presStyleIdx="2" presStyleCnt="7" custLinFactNeighborX="5255" custLinFactNeighborY="-1902"/>
      <dgm:spPr>
        <a:xfrm>
          <a:off x="2507581" y="1883813"/>
          <a:ext cx="1286764" cy="128692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A00D94B-F4E1-4C77-90E9-7EDFC39EFE1E}" type="pres">
      <dgm:prSet presAssocID="{E14D2848-EFBB-4504-8B5A-683CCAE05AA9}" presName="circ3Tx" presStyleLbl="revTx" presStyleIdx="0" presStyleCnt="0" custScaleX="176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F671D-1CD2-40B2-BC5C-91CA822F9F7A}" type="pres">
      <dgm:prSet presAssocID="{01EBF446-1787-414A-B45D-C7AD112F5E23}" presName="circ4" presStyleLbl="vennNode1" presStyleIdx="3" presStyleCnt="7"/>
      <dgm:spPr>
        <a:xfrm>
          <a:off x="2246475" y="2211264"/>
          <a:ext cx="1286764" cy="128692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D75AAD9-0673-4C51-A50F-93B51E4B1BB8}" type="pres">
      <dgm:prSet presAssocID="{01EBF446-1787-414A-B45D-C7AD112F5E23}" presName="circ4Tx" presStyleLbl="revTx" presStyleIdx="0" presStyleCnt="0" custScaleX="211340" custLinFactNeighborX="-95065" custLinFactNeighborY="-2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D5FAF-A59F-4BDC-BBE5-0B39A7E03C6F}" type="pres">
      <dgm:prSet presAssocID="{80B19198-E1DF-492A-B1C9-867DC3A27ECB}" presName="circ5" presStyleLbl="vennNode1" presStyleIdx="4" presStyleCnt="7"/>
      <dgm:spPr>
        <a:xfrm>
          <a:off x="1828277" y="2211264"/>
          <a:ext cx="1286764" cy="128692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02230F9-6814-431D-8982-3B4551CEEB5F}" type="pres">
      <dgm:prSet presAssocID="{80B19198-E1DF-492A-B1C9-867DC3A27ECB}" presName="circ5Tx" presStyleLbl="revTx" presStyleIdx="0" presStyleCnt="0" custScaleX="118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FBA8F-FE98-4C99-AB80-A2443377949C}" type="pres">
      <dgm:prSet presAssocID="{FB043371-3B12-4CAF-900B-2BD465E12736}" presName="circ6" presStyleLbl="vennNode1" presStyleIdx="5" presStyleCnt="7"/>
      <dgm:spPr>
        <a:xfrm>
          <a:off x="1567171" y="1883813"/>
          <a:ext cx="1286764" cy="128692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079199C-8FC1-44B8-AA76-42C4486D01CA}" type="pres">
      <dgm:prSet presAssocID="{FB043371-3B12-4CAF-900B-2BD465E12736}" presName="circ6Tx" presStyleLbl="revTx" presStyleIdx="0" presStyleCnt="0" custScaleX="144812" custLinFactNeighborX="4748" custLinFactNeighborY="167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D58A6-F263-462B-A880-1814C5388B7D}" type="pres">
      <dgm:prSet presAssocID="{68FFA3DE-7DD0-439F-8641-781AA57DC9E4}" presName="circ7" presStyleLbl="vennNode1" presStyleIdx="6" presStyleCnt="7"/>
      <dgm:spPr>
        <a:xfrm>
          <a:off x="1659925" y="1475486"/>
          <a:ext cx="1286764" cy="128692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B92D52E-C66B-48A0-8AAF-44BE0CD0DEFA}" type="pres">
      <dgm:prSet presAssocID="{68FFA3DE-7DD0-439F-8641-781AA57DC9E4}" presName="circ7Tx" presStyleLbl="revTx" presStyleIdx="0" presStyleCnt="0" custScaleX="122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C135FA-8054-4ED6-8D70-D6C474545B21}" srcId="{22E7FEC1-A84C-4338-AFD2-32C67DB68417}" destId="{A9B1934C-8CA8-4CC9-9FEE-E30668D86189}" srcOrd="0" destOrd="0" parTransId="{87B0E7B8-CE3C-4B7F-9FE7-7DD281FAB80D}" sibTransId="{5ED71E90-FDE4-41CE-B752-9D19B6F332F7}"/>
    <dgm:cxn modelId="{6C6EB5BA-F0FB-4FDB-9AF1-8DDD283538DD}" srcId="{22E7FEC1-A84C-4338-AFD2-32C67DB68417}" destId="{51E79697-7504-49AD-B90F-DBAB0EF3166F}" srcOrd="1" destOrd="0" parTransId="{85F7F33B-BA68-4AC4-A0DC-459CA9F0F833}" sibTransId="{BF00C500-6764-42C5-AB26-AA7BD9F07E7B}"/>
    <dgm:cxn modelId="{C52795AF-2C4C-4855-8FDC-46E7F7216CE9}" type="presOf" srcId="{E14D2848-EFBB-4504-8B5A-683CCAE05AA9}" destId="{BA00D94B-F4E1-4C77-90E9-7EDFC39EFE1E}" srcOrd="0" destOrd="0" presId="urn:microsoft.com/office/officeart/2005/8/layout/venn1"/>
    <dgm:cxn modelId="{900F20AD-6A98-44C1-A224-A02CF5A5DE28}" srcId="{22E7FEC1-A84C-4338-AFD2-32C67DB68417}" destId="{FB043371-3B12-4CAF-900B-2BD465E12736}" srcOrd="5" destOrd="0" parTransId="{9B4898A1-D35A-4041-A870-EABFAF8DAB9E}" sibTransId="{4E4D672A-583D-461B-9A85-AF45A14449F1}"/>
    <dgm:cxn modelId="{9BB1693E-ADF9-413E-B37C-61CF87A9B0D7}" srcId="{22E7FEC1-A84C-4338-AFD2-32C67DB68417}" destId="{80B19198-E1DF-492A-B1C9-867DC3A27ECB}" srcOrd="4" destOrd="0" parTransId="{309A64C1-27D0-42CB-B5F9-E8908ADBDFE1}" sibTransId="{DC9B1567-F7E0-4660-AB5A-2788B18C2DA8}"/>
    <dgm:cxn modelId="{F7E36E88-25C7-4F81-AB8A-2C3D43B87506}" srcId="{22E7FEC1-A84C-4338-AFD2-32C67DB68417}" destId="{68FFA3DE-7DD0-439F-8641-781AA57DC9E4}" srcOrd="6" destOrd="0" parTransId="{3C9E38D5-72E8-4166-A8A8-325E79CB3157}" sibTransId="{1A8FD8B3-0AEA-4B3D-B1C0-551D208D0476}"/>
    <dgm:cxn modelId="{71188E20-C689-41E8-B854-E961C05024FB}" type="presOf" srcId="{80B19198-E1DF-492A-B1C9-867DC3A27ECB}" destId="{802230F9-6814-431D-8982-3B4551CEEB5F}" srcOrd="0" destOrd="0" presId="urn:microsoft.com/office/officeart/2005/8/layout/venn1"/>
    <dgm:cxn modelId="{D3222180-5A00-4AFC-A0FF-FAA6FA6D6AD2}" srcId="{22E7FEC1-A84C-4338-AFD2-32C67DB68417}" destId="{01EBF446-1787-414A-B45D-C7AD112F5E23}" srcOrd="3" destOrd="0" parTransId="{D8282845-15BA-4DCA-A0DE-C3469E7A39C3}" sibTransId="{EB4A40D5-D5C0-4152-A349-53EB1A1C9B7D}"/>
    <dgm:cxn modelId="{47D3D176-D63C-4988-B312-5E81C5E05D3E}" type="presOf" srcId="{FB043371-3B12-4CAF-900B-2BD465E12736}" destId="{7079199C-8FC1-44B8-AA76-42C4486D01CA}" srcOrd="0" destOrd="0" presId="urn:microsoft.com/office/officeart/2005/8/layout/venn1"/>
    <dgm:cxn modelId="{3B9C48B9-2796-4D10-8F45-710424002E97}" type="presOf" srcId="{22E7FEC1-A84C-4338-AFD2-32C67DB68417}" destId="{03CD8B0D-212D-408D-88EE-7B1FF7BD4AE3}" srcOrd="0" destOrd="0" presId="urn:microsoft.com/office/officeart/2005/8/layout/venn1"/>
    <dgm:cxn modelId="{AECAAD5D-7507-4540-B908-8C368027AAB7}" type="presOf" srcId="{01EBF446-1787-414A-B45D-C7AD112F5E23}" destId="{5D75AAD9-0673-4C51-A50F-93B51E4B1BB8}" srcOrd="0" destOrd="0" presId="urn:microsoft.com/office/officeart/2005/8/layout/venn1"/>
    <dgm:cxn modelId="{E5C031F3-153B-48BF-A603-EF247C922E67}" srcId="{22E7FEC1-A84C-4338-AFD2-32C67DB68417}" destId="{E14D2848-EFBB-4504-8B5A-683CCAE05AA9}" srcOrd="2" destOrd="0" parTransId="{EF9ADF84-8E51-436A-A869-2533906EC60F}" sibTransId="{6E1E90EE-FA33-4518-923F-8164CEF8750C}"/>
    <dgm:cxn modelId="{91F323A2-387C-49AD-9DA0-7B67F85050A3}" type="presOf" srcId="{51E79697-7504-49AD-B90F-DBAB0EF3166F}" destId="{CF0EB40B-74C2-45BB-9AD7-AEFF22C2FB7B}" srcOrd="0" destOrd="0" presId="urn:microsoft.com/office/officeart/2005/8/layout/venn1"/>
    <dgm:cxn modelId="{D1C1B2D9-4E26-455A-865F-7471B87DC92E}" type="presOf" srcId="{A9B1934C-8CA8-4CC9-9FEE-E30668D86189}" destId="{578F3576-957F-4AEC-BB30-86A2021152B1}" srcOrd="0" destOrd="0" presId="urn:microsoft.com/office/officeart/2005/8/layout/venn1"/>
    <dgm:cxn modelId="{BA8104F7-3B07-4EED-8A94-AAED41511175}" type="presOf" srcId="{68FFA3DE-7DD0-439F-8641-781AA57DC9E4}" destId="{8B92D52E-C66B-48A0-8AAF-44BE0CD0DEFA}" srcOrd="0" destOrd="0" presId="urn:microsoft.com/office/officeart/2005/8/layout/venn1"/>
    <dgm:cxn modelId="{F2DC18F9-141A-4AD4-890F-748B9A176C32}" type="presParOf" srcId="{03CD8B0D-212D-408D-88EE-7B1FF7BD4AE3}" destId="{AA85F3F9-8089-45A0-87AA-1DF51A1A6267}" srcOrd="0" destOrd="0" presId="urn:microsoft.com/office/officeart/2005/8/layout/venn1"/>
    <dgm:cxn modelId="{D269FD5B-1185-44D6-A502-1F0E84956993}" type="presParOf" srcId="{03CD8B0D-212D-408D-88EE-7B1FF7BD4AE3}" destId="{578F3576-957F-4AEC-BB30-86A2021152B1}" srcOrd="1" destOrd="0" presId="urn:microsoft.com/office/officeart/2005/8/layout/venn1"/>
    <dgm:cxn modelId="{7BE07897-1EF9-40A7-B0EA-0EB40F3182AC}" type="presParOf" srcId="{03CD8B0D-212D-408D-88EE-7B1FF7BD4AE3}" destId="{0807B371-6360-4FA9-BB4E-61A1F04B8392}" srcOrd="2" destOrd="0" presId="urn:microsoft.com/office/officeart/2005/8/layout/venn1"/>
    <dgm:cxn modelId="{C2A105E5-FD07-4A9F-A10F-C1CAAAC8E84F}" type="presParOf" srcId="{03CD8B0D-212D-408D-88EE-7B1FF7BD4AE3}" destId="{CF0EB40B-74C2-45BB-9AD7-AEFF22C2FB7B}" srcOrd="3" destOrd="0" presId="urn:microsoft.com/office/officeart/2005/8/layout/venn1"/>
    <dgm:cxn modelId="{DF353B63-20C0-48FC-A015-D6C357B4C160}" type="presParOf" srcId="{03CD8B0D-212D-408D-88EE-7B1FF7BD4AE3}" destId="{9777936E-0A77-45AF-988E-EB1A78192AE1}" srcOrd="4" destOrd="0" presId="urn:microsoft.com/office/officeart/2005/8/layout/venn1"/>
    <dgm:cxn modelId="{7C086642-1CF6-4F63-B0BF-060D9B323C3D}" type="presParOf" srcId="{03CD8B0D-212D-408D-88EE-7B1FF7BD4AE3}" destId="{BA00D94B-F4E1-4C77-90E9-7EDFC39EFE1E}" srcOrd="5" destOrd="0" presId="urn:microsoft.com/office/officeart/2005/8/layout/venn1"/>
    <dgm:cxn modelId="{9617E226-9251-4C91-B1D5-1DA02C8621CD}" type="presParOf" srcId="{03CD8B0D-212D-408D-88EE-7B1FF7BD4AE3}" destId="{158F671D-1CD2-40B2-BC5C-91CA822F9F7A}" srcOrd="6" destOrd="0" presId="urn:microsoft.com/office/officeart/2005/8/layout/venn1"/>
    <dgm:cxn modelId="{DD7167B1-2068-4AD9-80BD-1285B32F5336}" type="presParOf" srcId="{03CD8B0D-212D-408D-88EE-7B1FF7BD4AE3}" destId="{5D75AAD9-0673-4C51-A50F-93B51E4B1BB8}" srcOrd="7" destOrd="0" presId="urn:microsoft.com/office/officeart/2005/8/layout/venn1"/>
    <dgm:cxn modelId="{C867F3C5-3067-4FC7-B632-EDA589D4A809}" type="presParOf" srcId="{03CD8B0D-212D-408D-88EE-7B1FF7BD4AE3}" destId="{DB2D5FAF-A59F-4BDC-BBE5-0B39A7E03C6F}" srcOrd="8" destOrd="0" presId="urn:microsoft.com/office/officeart/2005/8/layout/venn1"/>
    <dgm:cxn modelId="{F69B256B-79A8-4198-AE53-AD2122B39303}" type="presParOf" srcId="{03CD8B0D-212D-408D-88EE-7B1FF7BD4AE3}" destId="{802230F9-6814-431D-8982-3B4551CEEB5F}" srcOrd="9" destOrd="0" presId="urn:microsoft.com/office/officeart/2005/8/layout/venn1"/>
    <dgm:cxn modelId="{AB32E83D-77B8-4B37-B2F8-360DB067E5F1}" type="presParOf" srcId="{03CD8B0D-212D-408D-88EE-7B1FF7BD4AE3}" destId="{520FBA8F-FE98-4C99-AB80-A2443377949C}" srcOrd="10" destOrd="0" presId="urn:microsoft.com/office/officeart/2005/8/layout/venn1"/>
    <dgm:cxn modelId="{856DD974-F644-41FD-A29A-0AAA8EEF51E9}" type="presParOf" srcId="{03CD8B0D-212D-408D-88EE-7B1FF7BD4AE3}" destId="{7079199C-8FC1-44B8-AA76-42C4486D01CA}" srcOrd="11" destOrd="0" presId="urn:microsoft.com/office/officeart/2005/8/layout/venn1"/>
    <dgm:cxn modelId="{A9B572B5-A680-4038-9CEB-D0356C1B4BB2}" type="presParOf" srcId="{03CD8B0D-212D-408D-88EE-7B1FF7BD4AE3}" destId="{393D58A6-F263-462B-A880-1814C5388B7D}" srcOrd="12" destOrd="0" presId="urn:microsoft.com/office/officeart/2005/8/layout/venn1"/>
    <dgm:cxn modelId="{538A07A0-3DAD-4E51-AF99-68E9BDFF9ACF}" type="presParOf" srcId="{03CD8B0D-212D-408D-88EE-7B1FF7BD4AE3}" destId="{8B92D52E-C66B-48A0-8AAF-44BE0CD0DEF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5BABCB-B088-43B1-B2E0-4FB84C0B5B1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8C50F8-3B2B-454A-AF4D-48EB560FC5B0}">
      <dgm:prSet/>
      <dgm:spPr>
        <a:solidFill>
          <a:srgbClr val="C00000"/>
        </a:solidFill>
      </dgm:spPr>
      <dgm:t>
        <a:bodyPr/>
        <a:lstStyle/>
        <a:p>
          <a:pPr rtl="0"/>
          <a:r>
            <a:rPr lang="ru-RU" b="1" dirty="0" smtClean="0"/>
            <a:t>Нет </a:t>
          </a:r>
          <a:r>
            <a:rPr lang="en-US" b="1" dirty="0" smtClean="0"/>
            <a:t>KPI</a:t>
          </a:r>
          <a:r>
            <a:rPr lang="ru-RU" b="1" dirty="0" smtClean="0"/>
            <a:t> по доле МСП в ВВП</a:t>
          </a:r>
          <a:endParaRPr lang="ru-RU" b="1" dirty="0"/>
        </a:p>
      </dgm:t>
    </dgm:pt>
    <dgm:pt modelId="{37D6EFBF-2480-4A70-A346-7C439B8C7AE4}" type="parTrans" cxnId="{8A3E7563-CEA6-459F-AB6E-874669F86756}">
      <dgm:prSet/>
      <dgm:spPr/>
      <dgm:t>
        <a:bodyPr/>
        <a:lstStyle/>
        <a:p>
          <a:endParaRPr lang="ru-RU"/>
        </a:p>
      </dgm:t>
    </dgm:pt>
    <dgm:pt modelId="{29D8405F-945D-4605-A5D1-166D74FF9B55}" type="sibTrans" cxnId="{8A3E7563-CEA6-459F-AB6E-874669F86756}">
      <dgm:prSet/>
      <dgm:spPr/>
      <dgm:t>
        <a:bodyPr/>
        <a:lstStyle/>
        <a:p>
          <a:endParaRPr lang="ru-RU"/>
        </a:p>
      </dgm:t>
    </dgm:pt>
    <dgm:pt modelId="{BD0860A8-E0AA-450F-95F7-5976D3FAE861}">
      <dgm:prSet/>
      <dgm:spPr>
        <a:solidFill>
          <a:srgbClr val="C00000"/>
        </a:solidFill>
      </dgm:spPr>
      <dgm:t>
        <a:bodyPr/>
        <a:lstStyle/>
        <a:p>
          <a:pPr rtl="0"/>
          <a:r>
            <a:rPr lang="ru-RU" b="1" dirty="0" err="1" smtClean="0"/>
            <a:t>Неамбициозность</a:t>
          </a:r>
          <a:r>
            <a:rPr lang="ru-RU" b="1" dirty="0" smtClean="0"/>
            <a:t> задачи по увеличению доли экспорта МСП к 2030 г.  до 12%. Это в разы меньше, чем в развитых странах</a:t>
          </a:r>
          <a:endParaRPr lang="ru-RU" b="1" dirty="0"/>
        </a:p>
      </dgm:t>
    </dgm:pt>
    <dgm:pt modelId="{3A06F385-8766-4877-A966-E4F9CD06FE39}" type="parTrans" cxnId="{AE1BC289-601D-4CCD-8BF3-85B6408DC361}">
      <dgm:prSet/>
      <dgm:spPr/>
      <dgm:t>
        <a:bodyPr/>
        <a:lstStyle/>
        <a:p>
          <a:endParaRPr lang="ru-RU"/>
        </a:p>
      </dgm:t>
    </dgm:pt>
    <dgm:pt modelId="{433CAA02-7311-4E0C-A316-5F7E477E0A1B}" type="sibTrans" cxnId="{AE1BC289-601D-4CCD-8BF3-85B6408DC361}">
      <dgm:prSet/>
      <dgm:spPr/>
      <dgm:t>
        <a:bodyPr/>
        <a:lstStyle/>
        <a:p>
          <a:endParaRPr lang="ru-RU"/>
        </a:p>
      </dgm:t>
    </dgm:pt>
    <dgm:pt modelId="{05E4D8F5-3A2B-4695-99EE-AF0E8696210E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b="1" dirty="0" smtClean="0"/>
            <a:t>KPI</a:t>
          </a:r>
          <a:r>
            <a:rPr lang="ru-RU" b="1" dirty="0" smtClean="0"/>
            <a:t> по занятости (35%) существенно ниже, чем в развитых странах</a:t>
          </a:r>
          <a:endParaRPr lang="ru-RU" b="1" dirty="0"/>
        </a:p>
      </dgm:t>
    </dgm:pt>
    <dgm:pt modelId="{0F6071D2-E508-4BAC-8D10-D75CFC7D18AE}" type="parTrans" cxnId="{CC0D75B4-39BA-467A-A1EA-CDDEFDCCB8F9}">
      <dgm:prSet/>
      <dgm:spPr/>
      <dgm:t>
        <a:bodyPr/>
        <a:lstStyle/>
        <a:p>
          <a:endParaRPr lang="ru-RU"/>
        </a:p>
      </dgm:t>
    </dgm:pt>
    <dgm:pt modelId="{08A3A4B9-FA55-454B-828A-06637E3BDBC5}" type="sibTrans" cxnId="{CC0D75B4-39BA-467A-A1EA-CDDEFDCCB8F9}">
      <dgm:prSet/>
      <dgm:spPr/>
      <dgm:t>
        <a:bodyPr/>
        <a:lstStyle/>
        <a:p>
          <a:endParaRPr lang="ru-RU"/>
        </a:p>
      </dgm:t>
    </dgm:pt>
    <dgm:pt modelId="{1FE16F11-4C65-4DBB-A161-14C25D5A02E3}" type="pres">
      <dgm:prSet presAssocID="{EE5BABCB-B088-43B1-B2E0-4FB84C0B5B1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33B269-071C-465C-B245-CDC84D3E757D}" type="pres">
      <dgm:prSet presAssocID="{EE8C50F8-3B2B-454A-AF4D-48EB560FC5B0}" presName="horFlow" presStyleCnt="0"/>
      <dgm:spPr/>
    </dgm:pt>
    <dgm:pt modelId="{C5C51668-E52A-4BA3-939E-CBB340FF2646}" type="pres">
      <dgm:prSet presAssocID="{EE8C50F8-3B2B-454A-AF4D-48EB560FC5B0}" presName="bigChev" presStyleLbl="node1" presStyleIdx="0" presStyleCnt="3"/>
      <dgm:spPr/>
      <dgm:t>
        <a:bodyPr/>
        <a:lstStyle/>
        <a:p>
          <a:endParaRPr lang="ru-RU"/>
        </a:p>
      </dgm:t>
    </dgm:pt>
    <dgm:pt modelId="{689F6839-727A-4C60-98A4-BECB012A638A}" type="pres">
      <dgm:prSet presAssocID="{EE8C50F8-3B2B-454A-AF4D-48EB560FC5B0}" presName="vSp" presStyleCnt="0"/>
      <dgm:spPr/>
    </dgm:pt>
    <dgm:pt modelId="{C31ECA45-DA77-4E57-B347-8A2334EE4053}" type="pres">
      <dgm:prSet presAssocID="{BD0860A8-E0AA-450F-95F7-5976D3FAE861}" presName="horFlow" presStyleCnt="0"/>
      <dgm:spPr/>
    </dgm:pt>
    <dgm:pt modelId="{B1F14369-9923-4C8D-BF15-A2290C99EA37}" type="pres">
      <dgm:prSet presAssocID="{BD0860A8-E0AA-450F-95F7-5976D3FAE861}" presName="bigChev" presStyleLbl="node1" presStyleIdx="1" presStyleCnt="3"/>
      <dgm:spPr/>
      <dgm:t>
        <a:bodyPr/>
        <a:lstStyle/>
        <a:p>
          <a:endParaRPr lang="ru-RU"/>
        </a:p>
      </dgm:t>
    </dgm:pt>
    <dgm:pt modelId="{4F4CA5DB-D910-4892-874A-DE76FAAD362C}" type="pres">
      <dgm:prSet presAssocID="{BD0860A8-E0AA-450F-95F7-5976D3FAE861}" presName="vSp" presStyleCnt="0"/>
      <dgm:spPr/>
    </dgm:pt>
    <dgm:pt modelId="{3B4B880E-E1C2-46AA-A870-569CBFA6C016}" type="pres">
      <dgm:prSet presAssocID="{05E4D8F5-3A2B-4695-99EE-AF0E8696210E}" presName="horFlow" presStyleCnt="0"/>
      <dgm:spPr/>
    </dgm:pt>
    <dgm:pt modelId="{09892E07-1F6A-4849-A1A5-A0B0CE98C67C}" type="pres">
      <dgm:prSet presAssocID="{05E4D8F5-3A2B-4695-99EE-AF0E8696210E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A6C4950D-F16A-4424-BE78-FBA1F0959D13}" type="presOf" srcId="{EE8C50F8-3B2B-454A-AF4D-48EB560FC5B0}" destId="{C5C51668-E52A-4BA3-939E-CBB340FF2646}" srcOrd="0" destOrd="0" presId="urn:microsoft.com/office/officeart/2005/8/layout/lProcess3"/>
    <dgm:cxn modelId="{AE1BC289-601D-4CCD-8BF3-85B6408DC361}" srcId="{EE5BABCB-B088-43B1-B2E0-4FB84C0B5B15}" destId="{BD0860A8-E0AA-450F-95F7-5976D3FAE861}" srcOrd="1" destOrd="0" parTransId="{3A06F385-8766-4877-A966-E4F9CD06FE39}" sibTransId="{433CAA02-7311-4E0C-A316-5F7E477E0A1B}"/>
    <dgm:cxn modelId="{3F3489CB-0532-4574-A1A0-6BCC1E6C91C7}" type="presOf" srcId="{EE5BABCB-B088-43B1-B2E0-4FB84C0B5B15}" destId="{1FE16F11-4C65-4DBB-A161-14C25D5A02E3}" srcOrd="0" destOrd="0" presId="urn:microsoft.com/office/officeart/2005/8/layout/lProcess3"/>
    <dgm:cxn modelId="{ADA5699B-69C5-49C5-9E07-16F75FE3064A}" type="presOf" srcId="{05E4D8F5-3A2B-4695-99EE-AF0E8696210E}" destId="{09892E07-1F6A-4849-A1A5-A0B0CE98C67C}" srcOrd="0" destOrd="0" presId="urn:microsoft.com/office/officeart/2005/8/layout/lProcess3"/>
    <dgm:cxn modelId="{50A85396-F940-4DB6-A572-9FD7964F5EE3}" type="presOf" srcId="{BD0860A8-E0AA-450F-95F7-5976D3FAE861}" destId="{B1F14369-9923-4C8D-BF15-A2290C99EA37}" srcOrd="0" destOrd="0" presId="urn:microsoft.com/office/officeart/2005/8/layout/lProcess3"/>
    <dgm:cxn modelId="{8A3E7563-CEA6-459F-AB6E-874669F86756}" srcId="{EE5BABCB-B088-43B1-B2E0-4FB84C0B5B15}" destId="{EE8C50F8-3B2B-454A-AF4D-48EB560FC5B0}" srcOrd="0" destOrd="0" parTransId="{37D6EFBF-2480-4A70-A346-7C439B8C7AE4}" sibTransId="{29D8405F-945D-4605-A5D1-166D74FF9B55}"/>
    <dgm:cxn modelId="{CC0D75B4-39BA-467A-A1EA-CDDEFDCCB8F9}" srcId="{EE5BABCB-B088-43B1-B2E0-4FB84C0B5B15}" destId="{05E4D8F5-3A2B-4695-99EE-AF0E8696210E}" srcOrd="2" destOrd="0" parTransId="{0F6071D2-E508-4BAC-8D10-D75CFC7D18AE}" sibTransId="{08A3A4B9-FA55-454B-828A-06637E3BDBC5}"/>
    <dgm:cxn modelId="{BE37B4AD-4B8F-462D-84A0-3D0D5B886E5F}" type="presParOf" srcId="{1FE16F11-4C65-4DBB-A161-14C25D5A02E3}" destId="{BA33B269-071C-465C-B245-CDC84D3E757D}" srcOrd="0" destOrd="0" presId="urn:microsoft.com/office/officeart/2005/8/layout/lProcess3"/>
    <dgm:cxn modelId="{8296945B-21E3-413A-BD38-0840F36096A0}" type="presParOf" srcId="{BA33B269-071C-465C-B245-CDC84D3E757D}" destId="{C5C51668-E52A-4BA3-939E-CBB340FF2646}" srcOrd="0" destOrd="0" presId="urn:microsoft.com/office/officeart/2005/8/layout/lProcess3"/>
    <dgm:cxn modelId="{6B838F2A-7551-4F21-BE81-C6B573CCF4B2}" type="presParOf" srcId="{1FE16F11-4C65-4DBB-A161-14C25D5A02E3}" destId="{689F6839-727A-4C60-98A4-BECB012A638A}" srcOrd="1" destOrd="0" presId="urn:microsoft.com/office/officeart/2005/8/layout/lProcess3"/>
    <dgm:cxn modelId="{D05A0820-A150-4BA4-9A8A-A9B9BA6CC663}" type="presParOf" srcId="{1FE16F11-4C65-4DBB-A161-14C25D5A02E3}" destId="{C31ECA45-DA77-4E57-B347-8A2334EE4053}" srcOrd="2" destOrd="0" presId="urn:microsoft.com/office/officeart/2005/8/layout/lProcess3"/>
    <dgm:cxn modelId="{9867667C-6E3C-4460-B745-13186D7A3A14}" type="presParOf" srcId="{C31ECA45-DA77-4E57-B347-8A2334EE4053}" destId="{B1F14369-9923-4C8D-BF15-A2290C99EA37}" srcOrd="0" destOrd="0" presId="urn:microsoft.com/office/officeart/2005/8/layout/lProcess3"/>
    <dgm:cxn modelId="{36D0CADB-168C-46DB-A679-4CD8BC9520B2}" type="presParOf" srcId="{1FE16F11-4C65-4DBB-A161-14C25D5A02E3}" destId="{4F4CA5DB-D910-4892-874A-DE76FAAD362C}" srcOrd="3" destOrd="0" presId="urn:microsoft.com/office/officeart/2005/8/layout/lProcess3"/>
    <dgm:cxn modelId="{BB1841C3-7E68-4C5F-9EAC-FF2608375010}" type="presParOf" srcId="{1FE16F11-4C65-4DBB-A161-14C25D5A02E3}" destId="{3B4B880E-E1C2-46AA-A870-569CBFA6C016}" srcOrd="4" destOrd="0" presId="urn:microsoft.com/office/officeart/2005/8/layout/lProcess3"/>
    <dgm:cxn modelId="{AB4789B1-5D09-46B2-8355-192E6BCCA31C}" type="presParOf" srcId="{3B4B880E-E1C2-46AA-A870-569CBFA6C016}" destId="{09892E07-1F6A-4849-A1A5-A0B0CE98C67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C1DCCC-3794-4BB2-9309-9CA621D50E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8FD118-6306-4EBD-9F7D-F75682ADC120}">
      <dgm:prSet/>
      <dgm:spPr>
        <a:solidFill>
          <a:srgbClr val="76B531"/>
        </a:solidFill>
      </dgm:spPr>
      <dgm:t>
        <a:bodyPr/>
        <a:lstStyle/>
        <a:p>
          <a:pPr rtl="0"/>
          <a:r>
            <a:rPr lang="ru-RU" b="1" dirty="0" smtClean="0"/>
            <a:t>Увеличение в 2,5 раза оборота МСП (с 41 до 105 трлн. </a:t>
          </a:r>
          <a:r>
            <a:rPr lang="ru-RU" b="1" dirty="0" err="1" smtClean="0"/>
            <a:t>руб</a:t>
          </a:r>
          <a:r>
            <a:rPr lang="ru-RU" b="1" dirty="0" smtClean="0"/>
            <a:t>)</a:t>
          </a:r>
          <a:endParaRPr lang="ru-RU" b="1" dirty="0"/>
        </a:p>
      </dgm:t>
    </dgm:pt>
    <dgm:pt modelId="{D0DC9299-7281-47A4-A5F0-7F4A74606E7D}" type="parTrans" cxnId="{339004E9-E54E-4360-AB4A-2ED604CDC339}">
      <dgm:prSet/>
      <dgm:spPr/>
      <dgm:t>
        <a:bodyPr/>
        <a:lstStyle/>
        <a:p>
          <a:endParaRPr lang="ru-RU"/>
        </a:p>
      </dgm:t>
    </dgm:pt>
    <dgm:pt modelId="{9C478D17-B272-43A8-BA59-4D1272A8EC58}" type="sibTrans" cxnId="{339004E9-E54E-4360-AB4A-2ED604CDC339}">
      <dgm:prSet/>
      <dgm:spPr/>
      <dgm:t>
        <a:bodyPr/>
        <a:lstStyle/>
        <a:p>
          <a:endParaRPr lang="ru-RU"/>
        </a:p>
      </dgm:t>
    </dgm:pt>
    <dgm:pt modelId="{00E9BE8A-57E6-4317-8524-9A1F8D6F1B73}">
      <dgm:prSet/>
      <dgm:spPr>
        <a:solidFill>
          <a:srgbClr val="76B531"/>
        </a:solidFill>
      </dgm:spPr>
      <dgm:t>
        <a:bodyPr/>
        <a:lstStyle/>
        <a:p>
          <a:pPr rtl="0"/>
          <a:r>
            <a:rPr lang="ru-RU" b="1" dirty="0" smtClean="0"/>
            <a:t>Увеличение в 2 раза оборота на сотрудника в секторе МСП (с 2,3 до 4,6 млн. </a:t>
          </a:r>
          <a:r>
            <a:rPr lang="ru-RU" b="1" dirty="0" err="1" smtClean="0"/>
            <a:t>руб</a:t>
          </a:r>
          <a:r>
            <a:rPr lang="ru-RU" b="1" dirty="0" smtClean="0"/>
            <a:t>)</a:t>
          </a:r>
          <a:endParaRPr lang="ru-RU" b="1" dirty="0"/>
        </a:p>
      </dgm:t>
    </dgm:pt>
    <dgm:pt modelId="{8C8369C5-AFD1-422B-9CA1-B1FE1E08EC19}" type="parTrans" cxnId="{80F9BBEC-BB0E-41A0-8DBF-67B3C3D1E74E}">
      <dgm:prSet/>
      <dgm:spPr/>
      <dgm:t>
        <a:bodyPr/>
        <a:lstStyle/>
        <a:p>
          <a:endParaRPr lang="ru-RU"/>
        </a:p>
      </dgm:t>
    </dgm:pt>
    <dgm:pt modelId="{9EDB58FA-F7E0-4A35-99DA-2ED9A4B63CE3}" type="sibTrans" cxnId="{80F9BBEC-BB0E-41A0-8DBF-67B3C3D1E74E}">
      <dgm:prSet/>
      <dgm:spPr/>
      <dgm:t>
        <a:bodyPr/>
        <a:lstStyle/>
        <a:p>
          <a:endParaRPr lang="ru-RU"/>
        </a:p>
      </dgm:t>
    </dgm:pt>
    <dgm:pt modelId="{160AF5E3-E551-4B5C-98A8-CF3E326C8FFF}">
      <dgm:prSet/>
      <dgm:spPr>
        <a:solidFill>
          <a:srgbClr val="76B531"/>
        </a:solidFill>
      </dgm:spPr>
      <dgm:t>
        <a:bodyPr/>
        <a:lstStyle/>
        <a:p>
          <a:pPr rtl="0"/>
          <a:r>
            <a:rPr lang="ru-RU" b="1" dirty="0" smtClean="0"/>
            <a:t>Увеличение доли обрабатывающей промышленности в обороте МСП с 11,8 до 20%</a:t>
          </a:r>
          <a:endParaRPr lang="ru-RU" b="1" dirty="0"/>
        </a:p>
      </dgm:t>
    </dgm:pt>
    <dgm:pt modelId="{77486C80-96EF-4A87-8A72-5F3F5B426C2E}" type="parTrans" cxnId="{B4944051-D7EB-4C9A-B96C-D92042F03D2A}">
      <dgm:prSet/>
      <dgm:spPr/>
      <dgm:t>
        <a:bodyPr/>
        <a:lstStyle/>
        <a:p>
          <a:endParaRPr lang="ru-RU"/>
        </a:p>
      </dgm:t>
    </dgm:pt>
    <dgm:pt modelId="{9F23D614-ED40-4AA6-8FE8-3FA14AB98B8B}" type="sibTrans" cxnId="{B4944051-D7EB-4C9A-B96C-D92042F03D2A}">
      <dgm:prSet/>
      <dgm:spPr/>
      <dgm:t>
        <a:bodyPr/>
        <a:lstStyle/>
        <a:p>
          <a:endParaRPr lang="ru-RU"/>
        </a:p>
      </dgm:t>
    </dgm:pt>
    <dgm:pt modelId="{D2545087-984C-4CFA-A810-13E2450AD55A}">
      <dgm:prSet/>
      <dgm:spPr>
        <a:solidFill>
          <a:srgbClr val="76B531"/>
        </a:solidFill>
      </dgm:spPr>
      <dgm:t>
        <a:bodyPr/>
        <a:lstStyle/>
        <a:p>
          <a:pPr rtl="0"/>
          <a:r>
            <a:rPr lang="ru-RU" b="1" dirty="0" smtClean="0"/>
            <a:t>Увеличение доли занятых в секторе МСП с 25 до 35%</a:t>
          </a:r>
          <a:endParaRPr lang="ru-RU" b="1" dirty="0"/>
        </a:p>
      </dgm:t>
    </dgm:pt>
    <dgm:pt modelId="{21620A02-1AE0-4663-8AEA-7AE2461A0AAE}" type="parTrans" cxnId="{E20D2560-EB35-4B40-9705-65150CB3EF7A}">
      <dgm:prSet/>
      <dgm:spPr/>
      <dgm:t>
        <a:bodyPr/>
        <a:lstStyle/>
        <a:p>
          <a:endParaRPr lang="ru-RU"/>
        </a:p>
      </dgm:t>
    </dgm:pt>
    <dgm:pt modelId="{33713492-9A3C-4092-BE30-6DEF922B7D56}" type="sibTrans" cxnId="{E20D2560-EB35-4B40-9705-65150CB3EF7A}">
      <dgm:prSet/>
      <dgm:spPr/>
      <dgm:t>
        <a:bodyPr/>
        <a:lstStyle/>
        <a:p>
          <a:endParaRPr lang="ru-RU"/>
        </a:p>
      </dgm:t>
    </dgm:pt>
    <dgm:pt modelId="{69AC6946-F895-49C7-91D0-BE65ABCB2777}" type="pres">
      <dgm:prSet presAssocID="{76C1DCCC-3794-4BB2-9309-9CA621D50E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2E81F4-A497-4A37-82A1-1BAD0742922A}" type="pres">
      <dgm:prSet presAssocID="{A28FD118-6306-4EBD-9F7D-F75682ADC120}" presName="horFlow" presStyleCnt="0"/>
      <dgm:spPr/>
    </dgm:pt>
    <dgm:pt modelId="{B56FBB9A-F79E-4F9A-9A35-76D6A2E0D74C}" type="pres">
      <dgm:prSet presAssocID="{A28FD118-6306-4EBD-9F7D-F75682ADC120}" presName="bigChev" presStyleLbl="node1" presStyleIdx="0" presStyleCnt="4"/>
      <dgm:spPr/>
      <dgm:t>
        <a:bodyPr/>
        <a:lstStyle/>
        <a:p>
          <a:endParaRPr lang="ru-RU"/>
        </a:p>
      </dgm:t>
    </dgm:pt>
    <dgm:pt modelId="{B542F416-C848-4AB7-8EBD-9B1C76B00074}" type="pres">
      <dgm:prSet presAssocID="{A28FD118-6306-4EBD-9F7D-F75682ADC120}" presName="vSp" presStyleCnt="0"/>
      <dgm:spPr/>
    </dgm:pt>
    <dgm:pt modelId="{C650278E-F8C7-4EBD-B06F-B2D692DEA6B1}" type="pres">
      <dgm:prSet presAssocID="{00E9BE8A-57E6-4317-8524-9A1F8D6F1B73}" presName="horFlow" presStyleCnt="0"/>
      <dgm:spPr/>
    </dgm:pt>
    <dgm:pt modelId="{33980BC6-E4B7-4F8C-87EF-3681DB0F3005}" type="pres">
      <dgm:prSet presAssocID="{00E9BE8A-57E6-4317-8524-9A1F8D6F1B73}" presName="bigChev" presStyleLbl="node1" presStyleIdx="1" presStyleCnt="4"/>
      <dgm:spPr/>
      <dgm:t>
        <a:bodyPr/>
        <a:lstStyle/>
        <a:p>
          <a:endParaRPr lang="ru-RU"/>
        </a:p>
      </dgm:t>
    </dgm:pt>
    <dgm:pt modelId="{434DC4C9-F693-47CB-B55F-5B79933605E1}" type="pres">
      <dgm:prSet presAssocID="{00E9BE8A-57E6-4317-8524-9A1F8D6F1B73}" presName="vSp" presStyleCnt="0"/>
      <dgm:spPr/>
    </dgm:pt>
    <dgm:pt modelId="{3A667617-B9BB-4475-AB17-014CCC653D56}" type="pres">
      <dgm:prSet presAssocID="{160AF5E3-E551-4B5C-98A8-CF3E326C8FFF}" presName="horFlow" presStyleCnt="0"/>
      <dgm:spPr/>
    </dgm:pt>
    <dgm:pt modelId="{3FD7410D-2EB1-4625-B136-E9E41DD1ABE6}" type="pres">
      <dgm:prSet presAssocID="{160AF5E3-E551-4B5C-98A8-CF3E326C8FFF}" presName="bigChev" presStyleLbl="node1" presStyleIdx="2" presStyleCnt="4"/>
      <dgm:spPr/>
      <dgm:t>
        <a:bodyPr/>
        <a:lstStyle/>
        <a:p>
          <a:endParaRPr lang="ru-RU"/>
        </a:p>
      </dgm:t>
    </dgm:pt>
    <dgm:pt modelId="{8781A633-D050-4C91-80B4-2DF3D009344E}" type="pres">
      <dgm:prSet presAssocID="{160AF5E3-E551-4B5C-98A8-CF3E326C8FFF}" presName="vSp" presStyleCnt="0"/>
      <dgm:spPr/>
    </dgm:pt>
    <dgm:pt modelId="{AEED4E9E-D50A-4334-92CD-3E1948B04315}" type="pres">
      <dgm:prSet presAssocID="{D2545087-984C-4CFA-A810-13E2450AD55A}" presName="horFlow" presStyleCnt="0"/>
      <dgm:spPr/>
    </dgm:pt>
    <dgm:pt modelId="{3BBBD647-D484-42A6-8D9E-1794DA19FB43}" type="pres">
      <dgm:prSet presAssocID="{D2545087-984C-4CFA-A810-13E2450AD55A}" presName="bigChev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339004E9-E54E-4360-AB4A-2ED604CDC339}" srcId="{76C1DCCC-3794-4BB2-9309-9CA621D50ECC}" destId="{A28FD118-6306-4EBD-9F7D-F75682ADC120}" srcOrd="0" destOrd="0" parTransId="{D0DC9299-7281-47A4-A5F0-7F4A74606E7D}" sibTransId="{9C478D17-B272-43A8-BA59-4D1272A8EC58}"/>
    <dgm:cxn modelId="{80F9BBEC-BB0E-41A0-8DBF-67B3C3D1E74E}" srcId="{76C1DCCC-3794-4BB2-9309-9CA621D50ECC}" destId="{00E9BE8A-57E6-4317-8524-9A1F8D6F1B73}" srcOrd="1" destOrd="0" parTransId="{8C8369C5-AFD1-422B-9CA1-B1FE1E08EC19}" sibTransId="{9EDB58FA-F7E0-4A35-99DA-2ED9A4B63CE3}"/>
    <dgm:cxn modelId="{B4944051-D7EB-4C9A-B96C-D92042F03D2A}" srcId="{76C1DCCC-3794-4BB2-9309-9CA621D50ECC}" destId="{160AF5E3-E551-4B5C-98A8-CF3E326C8FFF}" srcOrd="2" destOrd="0" parTransId="{77486C80-96EF-4A87-8A72-5F3F5B426C2E}" sibTransId="{9F23D614-ED40-4AA6-8FE8-3FA14AB98B8B}"/>
    <dgm:cxn modelId="{6DE43F62-C473-4ED9-B66E-7D05A1EEE06F}" type="presOf" srcId="{D2545087-984C-4CFA-A810-13E2450AD55A}" destId="{3BBBD647-D484-42A6-8D9E-1794DA19FB43}" srcOrd="0" destOrd="0" presId="urn:microsoft.com/office/officeart/2005/8/layout/lProcess3"/>
    <dgm:cxn modelId="{67437E06-FA8A-4E4A-9477-029AF14937C9}" type="presOf" srcId="{76C1DCCC-3794-4BB2-9309-9CA621D50ECC}" destId="{69AC6946-F895-49C7-91D0-BE65ABCB2777}" srcOrd="0" destOrd="0" presId="urn:microsoft.com/office/officeart/2005/8/layout/lProcess3"/>
    <dgm:cxn modelId="{4AE8AA9B-5F9A-498E-9CD7-9552E55D0A83}" type="presOf" srcId="{00E9BE8A-57E6-4317-8524-9A1F8D6F1B73}" destId="{33980BC6-E4B7-4F8C-87EF-3681DB0F3005}" srcOrd="0" destOrd="0" presId="urn:microsoft.com/office/officeart/2005/8/layout/lProcess3"/>
    <dgm:cxn modelId="{7270A022-70AE-44EF-B909-82638DED11A7}" type="presOf" srcId="{A28FD118-6306-4EBD-9F7D-F75682ADC120}" destId="{B56FBB9A-F79E-4F9A-9A35-76D6A2E0D74C}" srcOrd="0" destOrd="0" presId="urn:microsoft.com/office/officeart/2005/8/layout/lProcess3"/>
    <dgm:cxn modelId="{E20D2560-EB35-4B40-9705-65150CB3EF7A}" srcId="{76C1DCCC-3794-4BB2-9309-9CA621D50ECC}" destId="{D2545087-984C-4CFA-A810-13E2450AD55A}" srcOrd="3" destOrd="0" parTransId="{21620A02-1AE0-4663-8AEA-7AE2461A0AAE}" sibTransId="{33713492-9A3C-4092-BE30-6DEF922B7D56}"/>
    <dgm:cxn modelId="{CA2383B7-6461-4A59-A754-8CE9DDC6FD3E}" type="presOf" srcId="{160AF5E3-E551-4B5C-98A8-CF3E326C8FFF}" destId="{3FD7410D-2EB1-4625-B136-E9E41DD1ABE6}" srcOrd="0" destOrd="0" presId="urn:microsoft.com/office/officeart/2005/8/layout/lProcess3"/>
    <dgm:cxn modelId="{A54507A7-C62B-4E45-9724-A17704A5E271}" type="presParOf" srcId="{69AC6946-F895-49C7-91D0-BE65ABCB2777}" destId="{752E81F4-A497-4A37-82A1-1BAD0742922A}" srcOrd="0" destOrd="0" presId="urn:microsoft.com/office/officeart/2005/8/layout/lProcess3"/>
    <dgm:cxn modelId="{82DB46E9-3489-4D35-9C25-2B28B4AD6EBC}" type="presParOf" srcId="{752E81F4-A497-4A37-82A1-1BAD0742922A}" destId="{B56FBB9A-F79E-4F9A-9A35-76D6A2E0D74C}" srcOrd="0" destOrd="0" presId="urn:microsoft.com/office/officeart/2005/8/layout/lProcess3"/>
    <dgm:cxn modelId="{01174935-C933-447E-8C3C-5AA4C4781964}" type="presParOf" srcId="{69AC6946-F895-49C7-91D0-BE65ABCB2777}" destId="{B542F416-C848-4AB7-8EBD-9B1C76B00074}" srcOrd="1" destOrd="0" presId="urn:microsoft.com/office/officeart/2005/8/layout/lProcess3"/>
    <dgm:cxn modelId="{19317AA4-066F-450B-BFE1-BF746EA841EF}" type="presParOf" srcId="{69AC6946-F895-49C7-91D0-BE65ABCB2777}" destId="{C650278E-F8C7-4EBD-B06F-B2D692DEA6B1}" srcOrd="2" destOrd="0" presId="urn:microsoft.com/office/officeart/2005/8/layout/lProcess3"/>
    <dgm:cxn modelId="{87F99D9E-4E6B-4552-8FC9-AC6C945A39B7}" type="presParOf" srcId="{C650278E-F8C7-4EBD-B06F-B2D692DEA6B1}" destId="{33980BC6-E4B7-4F8C-87EF-3681DB0F3005}" srcOrd="0" destOrd="0" presId="urn:microsoft.com/office/officeart/2005/8/layout/lProcess3"/>
    <dgm:cxn modelId="{6B53EA2E-49F0-4997-87C5-144FFC95832B}" type="presParOf" srcId="{69AC6946-F895-49C7-91D0-BE65ABCB2777}" destId="{434DC4C9-F693-47CB-B55F-5B79933605E1}" srcOrd="3" destOrd="0" presId="urn:microsoft.com/office/officeart/2005/8/layout/lProcess3"/>
    <dgm:cxn modelId="{A46768DA-1B61-41C0-B75C-FD77FD7B6E6A}" type="presParOf" srcId="{69AC6946-F895-49C7-91D0-BE65ABCB2777}" destId="{3A667617-B9BB-4475-AB17-014CCC653D56}" srcOrd="4" destOrd="0" presId="urn:microsoft.com/office/officeart/2005/8/layout/lProcess3"/>
    <dgm:cxn modelId="{DF55CC1F-291E-455D-86EF-7E4E8DBE7806}" type="presParOf" srcId="{3A667617-B9BB-4475-AB17-014CCC653D56}" destId="{3FD7410D-2EB1-4625-B136-E9E41DD1ABE6}" srcOrd="0" destOrd="0" presId="urn:microsoft.com/office/officeart/2005/8/layout/lProcess3"/>
    <dgm:cxn modelId="{75DB7B9B-010E-4B70-8D11-9CC7EF56CE0F}" type="presParOf" srcId="{69AC6946-F895-49C7-91D0-BE65ABCB2777}" destId="{8781A633-D050-4C91-80B4-2DF3D009344E}" srcOrd="5" destOrd="0" presId="urn:microsoft.com/office/officeart/2005/8/layout/lProcess3"/>
    <dgm:cxn modelId="{E5962050-CE1B-41B8-A9C5-269CF17B6D03}" type="presParOf" srcId="{69AC6946-F895-49C7-91D0-BE65ABCB2777}" destId="{AEED4E9E-D50A-4334-92CD-3E1948B04315}" srcOrd="6" destOrd="0" presId="urn:microsoft.com/office/officeart/2005/8/layout/lProcess3"/>
    <dgm:cxn modelId="{8FCDE863-9035-454B-B604-51D548E9F4D2}" type="presParOf" srcId="{AEED4E9E-D50A-4334-92CD-3E1948B04315}" destId="{3BBBD647-D484-42A6-8D9E-1794DA19FB4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FC3C01-B578-4036-974C-F81BD77316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D30385-BBF4-4553-A70C-79E5466C9710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Количество субъектов МСП</a:t>
          </a:r>
          <a:endParaRPr lang="ru-RU" dirty="0"/>
        </a:p>
      </dgm:t>
    </dgm:pt>
    <dgm:pt modelId="{23A4B18D-C5C4-4E3E-8F9D-98B7DDCB0884}" type="parTrans" cxnId="{315104C3-C969-4FEF-9BCF-18B8333A4DC1}">
      <dgm:prSet/>
      <dgm:spPr/>
      <dgm:t>
        <a:bodyPr/>
        <a:lstStyle/>
        <a:p>
          <a:endParaRPr lang="ru-RU"/>
        </a:p>
      </dgm:t>
    </dgm:pt>
    <dgm:pt modelId="{DB69B323-BEA5-4D51-A089-83A4202F9796}" type="sibTrans" cxnId="{315104C3-C969-4FEF-9BCF-18B8333A4DC1}">
      <dgm:prSet/>
      <dgm:spPr/>
      <dgm:t>
        <a:bodyPr/>
        <a:lstStyle/>
        <a:p>
          <a:endParaRPr lang="ru-RU"/>
        </a:p>
      </dgm:t>
    </dgm:pt>
    <dgm:pt modelId="{53AADBAD-FC3C-432D-9E40-D575EA216960}">
      <dgm:prSet/>
      <dgm:spPr/>
      <dgm:t>
        <a:bodyPr/>
        <a:lstStyle/>
        <a:p>
          <a:pPr rtl="0"/>
          <a:r>
            <a:rPr lang="ru-RU" smtClean="0"/>
            <a:t>Вклад МСП в ВВП</a:t>
          </a:r>
          <a:endParaRPr lang="ru-RU"/>
        </a:p>
      </dgm:t>
    </dgm:pt>
    <dgm:pt modelId="{1E646A94-D199-452D-8D2E-7BA4D44FE6EB}" type="parTrans" cxnId="{FAD2E9B8-EF7C-4515-BD9C-37D7B25EA256}">
      <dgm:prSet/>
      <dgm:spPr/>
      <dgm:t>
        <a:bodyPr/>
        <a:lstStyle/>
        <a:p>
          <a:endParaRPr lang="ru-RU"/>
        </a:p>
      </dgm:t>
    </dgm:pt>
    <dgm:pt modelId="{570CB3FF-BFCA-4155-8326-D389E3D7C9C4}" type="sibTrans" cxnId="{FAD2E9B8-EF7C-4515-BD9C-37D7B25EA256}">
      <dgm:prSet/>
      <dgm:spPr/>
      <dgm:t>
        <a:bodyPr/>
        <a:lstStyle/>
        <a:p>
          <a:endParaRPr lang="ru-RU"/>
        </a:p>
      </dgm:t>
    </dgm:pt>
    <dgm:pt modelId="{61BDF3C2-32D8-423A-B2CD-B2B231CAFA54}">
      <dgm:prSet/>
      <dgm:spPr/>
      <dgm:t>
        <a:bodyPr/>
        <a:lstStyle/>
        <a:p>
          <a:pPr rtl="0"/>
          <a:r>
            <a:rPr lang="ru-RU" smtClean="0"/>
            <a:t>Занятость в МСП</a:t>
          </a:r>
          <a:endParaRPr lang="ru-RU"/>
        </a:p>
      </dgm:t>
    </dgm:pt>
    <dgm:pt modelId="{24C17720-C103-4169-A3D4-7BD937441353}" type="parTrans" cxnId="{DBED25DD-E733-43FD-A16B-221DCB6ADC34}">
      <dgm:prSet/>
      <dgm:spPr/>
      <dgm:t>
        <a:bodyPr/>
        <a:lstStyle/>
        <a:p>
          <a:endParaRPr lang="ru-RU"/>
        </a:p>
      </dgm:t>
    </dgm:pt>
    <dgm:pt modelId="{739DCFA2-7325-43F4-96F1-B8E930D08EEE}" type="sibTrans" cxnId="{DBED25DD-E733-43FD-A16B-221DCB6ADC34}">
      <dgm:prSet/>
      <dgm:spPr/>
      <dgm:t>
        <a:bodyPr/>
        <a:lstStyle/>
        <a:p>
          <a:endParaRPr lang="ru-RU"/>
        </a:p>
      </dgm:t>
    </dgm:pt>
    <dgm:pt modelId="{D35211C8-6260-48A3-8C30-7216F56AC893}">
      <dgm:prSet/>
      <dgm:spPr/>
      <dgm:t>
        <a:bodyPr/>
        <a:lstStyle/>
        <a:p>
          <a:pPr rtl="0"/>
          <a:r>
            <a:rPr lang="ru-RU" smtClean="0"/>
            <a:t>Доля МСП в производстве</a:t>
          </a:r>
          <a:endParaRPr lang="ru-RU"/>
        </a:p>
      </dgm:t>
    </dgm:pt>
    <dgm:pt modelId="{71FBD3BB-FC4E-4BCF-865D-9DE83AF72B64}" type="parTrans" cxnId="{A40C7DEE-9F9E-44F1-938D-6B4FC270B331}">
      <dgm:prSet/>
      <dgm:spPr/>
      <dgm:t>
        <a:bodyPr/>
        <a:lstStyle/>
        <a:p>
          <a:endParaRPr lang="ru-RU"/>
        </a:p>
      </dgm:t>
    </dgm:pt>
    <dgm:pt modelId="{8D615103-5A12-4635-B9DF-7ADBC9CCC6CE}" type="sibTrans" cxnId="{A40C7DEE-9F9E-44F1-938D-6B4FC270B331}">
      <dgm:prSet/>
      <dgm:spPr/>
      <dgm:t>
        <a:bodyPr/>
        <a:lstStyle/>
        <a:p>
          <a:endParaRPr lang="ru-RU"/>
        </a:p>
      </dgm:t>
    </dgm:pt>
    <dgm:pt modelId="{C80EF519-2F4A-432A-AE04-2F2C7C124D53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2400" dirty="0" smtClean="0"/>
            <a:t>18 млн.</a:t>
          </a:r>
          <a:endParaRPr lang="ru-RU" sz="2400" dirty="0"/>
        </a:p>
      </dgm:t>
    </dgm:pt>
    <dgm:pt modelId="{3CA95297-3F64-45B3-8AF0-1B1C479AC632}" type="parTrans" cxnId="{4D1752D1-CFA2-49BB-9FCE-94BEBA592CBA}">
      <dgm:prSet/>
      <dgm:spPr/>
      <dgm:t>
        <a:bodyPr/>
        <a:lstStyle/>
        <a:p>
          <a:endParaRPr lang="ru-RU"/>
        </a:p>
      </dgm:t>
    </dgm:pt>
    <dgm:pt modelId="{DFF97832-847E-4380-8633-24DC6E33D9AA}" type="sibTrans" cxnId="{4D1752D1-CFA2-49BB-9FCE-94BEBA592CBA}">
      <dgm:prSet/>
      <dgm:spPr/>
      <dgm:t>
        <a:bodyPr/>
        <a:lstStyle/>
        <a:p>
          <a:endParaRPr lang="ru-RU"/>
        </a:p>
      </dgm:t>
    </dgm:pt>
    <dgm:pt modelId="{C3E8B6E9-A7DC-4C1E-B5B8-7155EC4858C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 smtClean="0"/>
            <a:t>50%</a:t>
          </a:r>
          <a:endParaRPr lang="ru-RU" dirty="0"/>
        </a:p>
      </dgm:t>
    </dgm:pt>
    <dgm:pt modelId="{1BB4D6B5-8F52-4B0E-AABB-3A5790057975}" type="parTrans" cxnId="{0C72EC2D-D30F-4B18-A18E-6AE44C32ADFE}">
      <dgm:prSet/>
      <dgm:spPr/>
      <dgm:t>
        <a:bodyPr/>
        <a:lstStyle/>
        <a:p>
          <a:endParaRPr lang="ru-RU"/>
        </a:p>
      </dgm:t>
    </dgm:pt>
    <dgm:pt modelId="{65BA75AC-48F1-440E-A648-C820EC723942}" type="sibTrans" cxnId="{0C72EC2D-D30F-4B18-A18E-6AE44C32ADFE}">
      <dgm:prSet/>
      <dgm:spPr/>
      <dgm:t>
        <a:bodyPr/>
        <a:lstStyle/>
        <a:p>
          <a:endParaRPr lang="ru-RU"/>
        </a:p>
      </dgm:t>
    </dgm:pt>
    <dgm:pt modelId="{3F995350-DE4B-4DBB-85F5-CBE81C8AC921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 smtClean="0"/>
            <a:t>35 млн.</a:t>
          </a:r>
          <a:endParaRPr lang="ru-RU" dirty="0"/>
        </a:p>
      </dgm:t>
    </dgm:pt>
    <dgm:pt modelId="{28B6EAB1-F3BD-4232-8829-341A07FACC49}" type="parTrans" cxnId="{3D89C74B-8AF8-402A-AA46-C1F995A265FD}">
      <dgm:prSet/>
      <dgm:spPr/>
      <dgm:t>
        <a:bodyPr/>
        <a:lstStyle/>
        <a:p>
          <a:endParaRPr lang="ru-RU"/>
        </a:p>
      </dgm:t>
    </dgm:pt>
    <dgm:pt modelId="{DDD16878-149D-46B4-B038-90609CA8E785}" type="sibTrans" cxnId="{3D89C74B-8AF8-402A-AA46-C1F995A265FD}">
      <dgm:prSet/>
      <dgm:spPr/>
      <dgm:t>
        <a:bodyPr/>
        <a:lstStyle/>
        <a:p>
          <a:endParaRPr lang="ru-RU"/>
        </a:p>
      </dgm:t>
    </dgm:pt>
    <dgm:pt modelId="{2B850490-5CD5-4325-B288-12DDC192C0A7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 smtClean="0"/>
            <a:t>20% (3,5 млн.)</a:t>
          </a:r>
          <a:endParaRPr lang="ru-RU" dirty="0"/>
        </a:p>
      </dgm:t>
    </dgm:pt>
    <dgm:pt modelId="{22A51D68-E3CB-40FF-858F-AC3941EA3293}" type="parTrans" cxnId="{EB48330E-E1B0-4856-8047-E39CE9028C4F}">
      <dgm:prSet/>
      <dgm:spPr/>
      <dgm:t>
        <a:bodyPr/>
        <a:lstStyle/>
        <a:p>
          <a:endParaRPr lang="ru-RU"/>
        </a:p>
      </dgm:t>
    </dgm:pt>
    <dgm:pt modelId="{CADE4523-4087-4B07-BC8D-3C0B280279C0}" type="sibTrans" cxnId="{EB48330E-E1B0-4856-8047-E39CE9028C4F}">
      <dgm:prSet/>
      <dgm:spPr/>
      <dgm:t>
        <a:bodyPr/>
        <a:lstStyle/>
        <a:p>
          <a:endParaRPr lang="ru-RU"/>
        </a:p>
      </dgm:t>
    </dgm:pt>
    <dgm:pt modelId="{AD140B35-EA20-4CF2-B45B-A9AE6089C059}" type="pres">
      <dgm:prSet presAssocID="{8BFC3C01-B578-4036-974C-F81BD77316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0A34C8-02C1-42C2-A0D0-4EF9CDDEEA27}" type="pres">
      <dgm:prSet presAssocID="{A5D30385-BBF4-4553-A70C-79E5466C9710}" presName="linNode" presStyleCnt="0"/>
      <dgm:spPr/>
    </dgm:pt>
    <dgm:pt modelId="{F13B30B6-77C1-4C79-B6F1-69D3B4FA3CF7}" type="pres">
      <dgm:prSet presAssocID="{A5D30385-BBF4-4553-A70C-79E5466C971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59F11-F482-4CC1-8C00-F33BBEB63D68}" type="pres">
      <dgm:prSet presAssocID="{A5D30385-BBF4-4553-A70C-79E5466C971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223D9-33EC-4A92-8D48-B002161DFC9B}" type="pres">
      <dgm:prSet presAssocID="{DB69B323-BEA5-4D51-A089-83A4202F9796}" presName="spacing" presStyleCnt="0"/>
      <dgm:spPr/>
    </dgm:pt>
    <dgm:pt modelId="{8B71AD21-893F-423E-B10A-786969997D08}" type="pres">
      <dgm:prSet presAssocID="{53AADBAD-FC3C-432D-9E40-D575EA216960}" presName="linNode" presStyleCnt="0"/>
      <dgm:spPr/>
    </dgm:pt>
    <dgm:pt modelId="{32B5449F-795C-4CD7-8512-D40699A47564}" type="pres">
      <dgm:prSet presAssocID="{53AADBAD-FC3C-432D-9E40-D575EA216960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88CFA-2DE6-4F26-99EC-1C9381BDE5CE}" type="pres">
      <dgm:prSet presAssocID="{53AADBAD-FC3C-432D-9E40-D575EA216960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07F7-1D48-4C86-A6BB-52E8574276BC}" type="pres">
      <dgm:prSet presAssocID="{570CB3FF-BFCA-4155-8326-D389E3D7C9C4}" presName="spacing" presStyleCnt="0"/>
      <dgm:spPr/>
    </dgm:pt>
    <dgm:pt modelId="{D6F610FB-66FF-4E4E-8162-352E2DF80A4A}" type="pres">
      <dgm:prSet presAssocID="{61BDF3C2-32D8-423A-B2CD-B2B231CAFA54}" presName="linNode" presStyleCnt="0"/>
      <dgm:spPr/>
    </dgm:pt>
    <dgm:pt modelId="{3D939D89-8677-47D0-9ACE-F70445E68245}" type="pres">
      <dgm:prSet presAssocID="{61BDF3C2-32D8-423A-B2CD-B2B231CAFA5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B5C70-2383-49BF-A584-BF8C0E8F22AD}" type="pres">
      <dgm:prSet presAssocID="{61BDF3C2-32D8-423A-B2CD-B2B231CAFA54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D128B-CD7A-449C-97B8-709431A8460B}" type="pres">
      <dgm:prSet presAssocID="{739DCFA2-7325-43F4-96F1-B8E930D08EEE}" presName="spacing" presStyleCnt="0"/>
      <dgm:spPr/>
    </dgm:pt>
    <dgm:pt modelId="{076FA6A5-C200-4380-8D9D-1873A417DFDD}" type="pres">
      <dgm:prSet presAssocID="{D35211C8-6260-48A3-8C30-7216F56AC893}" presName="linNode" presStyleCnt="0"/>
      <dgm:spPr/>
    </dgm:pt>
    <dgm:pt modelId="{D660D657-813B-4D27-B913-578C8C2376A9}" type="pres">
      <dgm:prSet presAssocID="{D35211C8-6260-48A3-8C30-7216F56AC89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481CC-6163-43CF-BD8C-A3A0673EA99F}" type="pres">
      <dgm:prSet presAssocID="{D35211C8-6260-48A3-8C30-7216F56AC89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FA8FB-7BFA-4194-90D5-6BD10B839F18}" type="presOf" srcId="{D35211C8-6260-48A3-8C30-7216F56AC893}" destId="{D660D657-813B-4D27-B913-578C8C2376A9}" srcOrd="0" destOrd="0" presId="urn:microsoft.com/office/officeart/2005/8/layout/vList6"/>
    <dgm:cxn modelId="{4D1752D1-CFA2-49BB-9FCE-94BEBA592CBA}" srcId="{A5D30385-BBF4-4553-A70C-79E5466C9710}" destId="{C80EF519-2F4A-432A-AE04-2F2C7C124D53}" srcOrd="0" destOrd="0" parTransId="{3CA95297-3F64-45B3-8AF0-1B1C479AC632}" sibTransId="{DFF97832-847E-4380-8633-24DC6E33D9AA}"/>
    <dgm:cxn modelId="{7A72FA14-5B97-406D-A953-38D58AE98D9A}" type="presOf" srcId="{61BDF3C2-32D8-423A-B2CD-B2B231CAFA54}" destId="{3D939D89-8677-47D0-9ACE-F70445E68245}" srcOrd="0" destOrd="0" presId="urn:microsoft.com/office/officeart/2005/8/layout/vList6"/>
    <dgm:cxn modelId="{643D552C-DDB7-49F2-A4AC-8CA6CE288073}" type="presOf" srcId="{C3E8B6E9-A7DC-4C1E-B5B8-7155EC4858CE}" destId="{94488CFA-2DE6-4F26-99EC-1C9381BDE5CE}" srcOrd="0" destOrd="0" presId="urn:microsoft.com/office/officeart/2005/8/layout/vList6"/>
    <dgm:cxn modelId="{FAD2E9B8-EF7C-4515-BD9C-37D7B25EA256}" srcId="{8BFC3C01-B578-4036-974C-F81BD77316FC}" destId="{53AADBAD-FC3C-432D-9E40-D575EA216960}" srcOrd="1" destOrd="0" parTransId="{1E646A94-D199-452D-8D2E-7BA4D44FE6EB}" sibTransId="{570CB3FF-BFCA-4155-8326-D389E3D7C9C4}"/>
    <dgm:cxn modelId="{25568F6B-1DA6-40D3-BCD1-695BE5F9A77A}" type="presOf" srcId="{2B850490-5CD5-4325-B288-12DDC192C0A7}" destId="{BFF481CC-6163-43CF-BD8C-A3A0673EA99F}" srcOrd="0" destOrd="0" presId="urn:microsoft.com/office/officeart/2005/8/layout/vList6"/>
    <dgm:cxn modelId="{EB48330E-E1B0-4856-8047-E39CE9028C4F}" srcId="{D35211C8-6260-48A3-8C30-7216F56AC893}" destId="{2B850490-5CD5-4325-B288-12DDC192C0A7}" srcOrd="0" destOrd="0" parTransId="{22A51D68-E3CB-40FF-858F-AC3941EA3293}" sibTransId="{CADE4523-4087-4B07-BC8D-3C0B280279C0}"/>
    <dgm:cxn modelId="{44D52A0D-15C4-4789-A1BD-827E3E2E0A51}" type="presOf" srcId="{8BFC3C01-B578-4036-974C-F81BD77316FC}" destId="{AD140B35-EA20-4CF2-B45B-A9AE6089C059}" srcOrd="0" destOrd="0" presId="urn:microsoft.com/office/officeart/2005/8/layout/vList6"/>
    <dgm:cxn modelId="{3DE3329F-F45A-4681-A031-955CDA2EE2FA}" type="presOf" srcId="{53AADBAD-FC3C-432D-9E40-D575EA216960}" destId="{32B5449F-795C-4CD7-8512-D40699A47564}" srcOrd="0" destOrd="0" presId="urn:microsoft.com/office/officeart/2005/8/layout/vList6"/>
    <dgm:cxn modelId="{3D1ED8E5-D956-4ADA-8E5F-B18B0BAAB592}" type="presOf" srcId="{A5D30385-BBF4-4553-A70C-79E5466C9710}" destId="{F13B30B6-77C1-4C79-B6F1-69D3B4FA3CF7}" srcOrd="0" destOrd="0" presId="urn:microsoft.com/office/officeart/2005/8/layout/vList6"/>
    <dgm:cxn modelId="{3EF0C566-83F6-4602-A3EE-C18A7115909F}" type="presOf" srcId="{C80EF519-2F4A-432A-AE04-2F2C7C124D53}" destId="{C9459F11-F482-4CC1-8C00-F33BBEB63D68}" srcOrd="0" destOrd="0" presId="urn:microsoft.com/office/officeart/2005/8/layout/vList6"/>
    <dgm:cxn modelId="{E7869660-CD98-4E7D-B6B7-E6FBBDD2F542}" type="presOf" srcId="{3F995350-DE4B-4DBB-85F5-CBE81C8AC921}" destId="{797B5C70-2383-49BF-A584-BF8C0E8F22AD}" srcOrd="0" destOrd="0" presId="urn:microsoft.com/office/officeart/2005/8/layout/vList6"/>
    <dgm:cxn modelId="{DBED25DD-E733-43FD-A16B-221DCB6ADC34}" srcId="{8BFC3C01-B578-4036-974C-F81BD77316FC}" destId="{61BDF3C2-32D8-423A-B2CD-B2B231CAFA54}" srcOrd="2" destOrd="0" parTransId="{24C17720-C103-4169-A3D4-7BD937441353}" sibTransId="{739DCFA2-7325-43F4-96F1-B8E930D08EEE}"/>
    <dgm:cxn modelId="{315104C3-C969-4FEF-9BCF-18B8333A4DC1}" srcId="{8BFC3C01-B578-4036-974C-F81BD77316FC}" destId="{A5D30385-BBF4-4553-A70C-79E5466C9710}" srcOrd="0" destOrd="0" parTransId="{23A4B18D-C5C4-4E3E-8F9D-98B7DDCB0884}" sibTransId="{DB69B323-BEA5-4D51-A089-83A4202F9796}"/>
    <dgm:cxn modelId="{A40C7DEE-9F9E-44F1-938D-6B4FC270B331}" srcId="{8BFC3C01-B578-4036-974C-F81BD77316FC}" destId="{D35211C8-6260-48A3-8C30-7216F56AC893}" srcOrd="3" destOrd="0" parTransId="{71FBD3BB-FC4E-4BCF-865D-9DE83AF72B64}" sibTransId="{8D615103-5A12-4635-B9DF-7ADBC9CCC6CE}"/>
    <dgm:cxn modelId="{0C72EC2D-D30F-4B18-A18E-6AE44C32ADFE}" srcId="{53AADBAD-FC3C-432D-9E40-D575EA216960}" destId="{C3E8B6E9-A7DC-4C1E-B5B8-7155EC4858CE}" srcOrd="0" destOrd="0" parTransId="{1BB4D6B5-8F52-4B0E-AABB-3A5790057975}" sibTransId="{65BA75AC-48F1-440E-A648-C820EC723942}"/>
    <dgm:cxn modelId="{3D89C74B-8AF8-402A-AA46-C1F995A265FD}" srcId="{61BDF3C2-32D8-423A-B2CD-B2B231CAFA54}" destId="{3F995350-DE4B-4DBB-85F5-CBE81C8AC921}" srcOrd="0" destOrd="0" parTransId="{28B6EAB1-F3BD-4232-8829-341A07FACC49}" sibTransId="{DDD16878-149D-46B4-B038-90609CA8E785}"/>
    <dgm:cxn modelId="{A8BBE7FE-0C93-4A70-A846-AAF0B95E8421}" type="presParOf" srcId="{AD140B35-EA20-4CF2-B45B-A9AE6089C059}" destId="{D20A34C8-02C1-42C2-A0D0-4EF9CDDEEA27}" srcOrd="0" destOrd="0" presId="urn:microsoft.com/office/officeart/2005/8/layout/vList6"/>
    <dgm:cxn modelId="{D96B88D5-C704-4631-8A2B-1B820D7150F3}" type="presParOf" srcId="{D20A34C8-02C1-42C2-A0D0-4EF9CDDEEA27}" destId="{F13B30B6-77C1-4C79-B6F1-69D3B4FA3CF7}" srcOrd="0" destOrd="0" presId="urn:microsoft.com/office/officeart/2005/8/layout/vList6"/>
    <dgm:cxn modelId="{CBF58D6E-9EFD-4E03-A3F8-590E7614C747}" type="presParOf" srcId="{D20A34C8-02C1-42C2-A0D0-4EF9CDDEEA27}" destId="{C9459F11-F482-4CC1-8C00-F33BBEB63D68}" srcOrd="1" destOrd="0" presId="urn:microsoft.com/office/officeart/2005/8/layout/vList6"/>
    <dgm:cxn modelId="{8619C11D-5F45-45D6-9986-F2DEA10336DC}" type="presParOf" srcId="{AD140B35-EA20-4CF2-B45B-A9AE6089C059}" destId="{30E223D9-33EC-4A92-8D48-B002161DFC9B}" srcOrd="1" destOrd="0" presId="urn:microsoft.com/office/officeart/2005/8/layout/vList6"/>
    <dgm:cxn modelId="{B06E989C-885E-49EE-829B-71109CDD4D4D}" type="presParOf" srcId="{AD140B35-EA20-4CF2-B45B-A9AE6089C059}" destId="{8B71AD21-893F-423E-B10A-786969997D08}" srcOrd="2" destOrd="0" presId="urn:microsoft.com/office/officeart/2005/8/layout/vList6"/>
    <dgm:cxn modelId="{AE9B218D-8654-46AB-8A20-4644C92566AC}" type="presParOf" srcId="{8B71AD21-893F-423E-B10A-786969997D08}" destId="{32B5449F-795C-4CD7-8512-D40699A47564}" srcOrd="0" destOrd="0" presId="urn:microsoft.com/office/officeart/2005/8/layout/vList6"/>
    <dgm:cxn modelId="{D648796B-ADB0-4E57-849E-70C978DEB49F}" type="presParOf" srcId="{8B71AD21-893F-423E-B10A-786969997D08}" destId="{94488CFA-2DE6-4F26-99EC-1C9381BDE5CE}" srcOrd="1" destOrd="0" presId="urn:microsoft.com/office/officeart/2005/8/layout/vList6"/>
    <dgm:cxn modelId="{72866BAF-8A5A-46FD-80AC-71A9142C9870}" type="presParOf" srcId="{AD140B35-EA20-4CF2-B45B-A9AE6089C059}" destId="{898207F7-1D48-4C86-A6BB-52E8574276BC}" srcOrd="3" destOrd="0" presId="urn:microsoft.com/office/officeart/2005/8/layout/vList6"/>
    <dgm:cxn modelId="{59E9A197-5E10-4F88-B13D-6335F5B12989}" type="presParOf" srcId="{AD140B35-EA20-4CF2-B45B-A9AE6089C059}" destId="{D6F610FB-66FF-4E4E-8162-352E2DF80A4A}" srcOrd="4" destOrd="0" presId="urn:microsoft.com/office/officeart/2005/8/layout/vList6"/>
    <dgm:cxn modelId="{40BA207C-D27C-4C2C-B30E-6BD8A2443367}" type="presParOf" srcId="{D6F610FB-66FF-4E4E-8162-352E2DF80A4A}" destId="{3D939D89-8677-47D0-9ACE-F70445E68245}" srcOrd="0" destOrd="0" presId="urn:microsoft.com/office/officeart/2005/8/layout/vList6"/>
    <dgm:cxn modelId="{38D8B7A9-D5FA-4CA7-9AE9-2A55C492D904}" type="presParOf" srcId="{D6F610FB-66FF-4E4E-8162-352E2DF80A4A}" destId="{797B5C70-2383-49BF-A584-BF8C0E8F22AD}" srcOrd="1" destOrd="0" presId="urn:microsoft.com/office/officeart/2005/8/layout/vList6"/>
    <dgm:cxn modelId="{CA53CDC7-014F-43BF-83AC-3BB369C66B1F}" type="presParOf" srcId="{AD140B35-EA20-4CF2-B45B-A9AE6089C059}" destId="{C5FD128B-CD7A-449C-97B8-709431A8460B}" srcOrd="5" destOrd="0" presId="urn:microsoft.com/office/officeart/2005/8/layout/vList6"/>
    <dgm:cxn modelId="{BF2BF0CA-44A3-463B-A000-F8F4526A6896}" type="presParOf" srcId="{AD140B35-EA20-4CF2-B45B-A9AE6089C059}" destId="{076FA6A5-C200-4380-8D9D-1873A417DFDD}" srcOrd="6" destOrd="0" presId="urn:microsoft.com/office/officeart/2005/8/layout/vList6"/>
    <dgm:cxn modelId="{3A5D72E5-EB23-4178-8205-68A13A947C83}" type="presParOf" srcId="{076FA6A5-C200-4380-8D9D-1873A417DFDD}" destId="{D660D657-813B-4D27-B913-578C8C2376A9}" srcOrd="0" destOrd="0" presId="urn:microsoft.com/office/officeart/2005/8/layout/vList6"/>
    <dgm:cxn modelId="{2A746384-87C4-428E-9828-D9249186F152}" type="presParOf" srcId="{076FA6A5-C200-4380-8D9D-1873A417DFDD}" destId="{BFF481CC-6163-43CF-BD8C-A3A0673EA9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0F47AB-446D-475F-AF27-DB67736D4C2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AE2234-12CA-4ED7-8B02-61B1B85BED48}">
      <dgm:prSet custT="1"/>
      <dgm:spPr>
        <a:solidFill>
          <a:srgbClr val="35B19D"/>
        </a:solidFill>
      </dgm:spPr>
      <dgm:t>
        <a:bodyPr/>
        <a:lstStyle/>
        <a:p>
          <a:pPr rtl="0"/>
          <a:r>
            <a:rPr lang="ru-RU" sz="1000" dirty="0" smtClean="0"/>
            <a:t>Рост уровня конкуренции</a:t>
          </a:r>
          <a:endParaRPr lang="ru-RU" sz="1000" dirty="0"/>
        </a:p>
      </dgm:t>
    </dgm:pt>
    <dgm:pt modelId="{2248C918-F2BC-4C6B-A898-83248DBD86BB}" type="parTrans" cxnId="{913FD1A8-8D74-4B58-8B76-4993366C2D3C}">
      <dgm:prSet/>
      <dgm:spPr/>
      <dgm:t>
        <a:bodyPr/>
        <a:lstStyle/>
        <a:p>
          <a:endParaRPr lang="ru-RU"/>
        </a:p>
      </dgm:t>
    </dgm:pt>
    <dgm:pt modelId="{EABACC30-D8D4-4328-8022-D4FAE359B8EC}" type="sibTrans" cxnId="{913FD1A8-8D74-4B58-8B76-4993366C2D3C}">
      <dgm:prSet/>
      <dgm:spPr/>
      <dgm:t>
        <a:bodyPr/>
        <a:lstStyle/>
        <a:p>
          <a:endParaRPr lang="ru-RU"/>
        </a:p>
      </dgm:t>
    </dgm:pt>
    <dgm:pt modelId="{794F0E58-BBFB-4828-BE7F-7CCB17A0B782}">
      <dgm:prSet custT="1"/>
      <dgm:spPr>
        <a:solidFill>
          <a:srgbClr val="35B19D"/>
        </a:solidFill>
      </dgm:spPr>
      <dgm:t>
        <a:bodyPr/>
        <a:lstStyle/>
        <a:p>
          <a:pPr rtl="0"/>
          <a:r>
            <a:rPr lang="ru-RU" sz="1000" dirty="0" smtClean="0"/>
            <a:t>Рост качества продукции и услуг</a:t>
          </a:r>
          <a:endParaRPr lang="ru-RU" sz="1000" dirty="0"/>
        </a:p>
      </dgm:t>
    </dgm:pt>
    <dgm:pt modelId="{72996AF3-D803-4169-A058-40D82A9055E7}" type="parTrans" cxnId="{33EF2922-7B73-48BF-8A98-F062C4B31E22}">
      <dgm:prSet/>
      <dgm:spPr/>
      <dgm:t>
        <a:bodyPr/>
        <a:lstStyle/>
        <a:p>
          <a:endParaRPr lang="ru-RU"/>
        </a:p>
      </dgm:t>
    </dgm:pt>
    <dgm:pt modelId="{92A7F5E1-2926-4AE1-A415-0BFEE78AE230}" type="sibTrans" cxnId="{33EF2922-7B73-48BF-8A98-F062C4B31E22}">
      <dgm:prSet/>
      <dgm:spPr/>
      <dgm:t>
        <a:bodyPr/>
        <a:lstStyle/>
        <a:p>
          <a:endParaRPr lang="ru-RU"/>
        </a:p>
      </dgm:t>
    </dgm:pt>
    <dgm:pt modelId="{7EBC585E-0E53-4761-A427-EF2CE02CEA2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000" dirty="0" smtClean="0"/>
            <a:t>Рост спроса на инновационную продукцию</a:t>
          </a:r>
          <a:endParaRPr lang="ru-RU" sz="1000" dirty="0"/>
        </a:p>
      </dgm:t>
    </dgm:pt>
    <dgm:pt modelId="{2C168A6C-42B7-44AE-8522-763999A382BA}" type="parTrans" cxnId="{9775E8B8-C3A6-4317-8144-EF0A4F0AA9D8}">
      <dgm:prSet/>
      <dgm:spPr/>
      <dgm:t>
        <a:bodyPr/>
        <a:lstStyle/>
        <a:p>
          <a:endParaRPr lang="ru-RU"/>
        </a:p>
      </dgm:t>
    </dgm:pt>
    <dgm:pt modelId="{C2D9585A-9385-473A-8206-D3D130C301B6}" type="sibTrans" cxnId="{9775E8B8-C3A6-4317-8144-EF0A4F0AA9D8}">
      <dgm:prSet/>
      <dgm:spPr/>
      <dgm:t>
        <a:bodyPr/>
        <a:lstStyle/>
        <a:p>
          <a:endParaRPr lang="ru-RU"/>
        </a:p>
      </dgm:t>
    </dgm:pt>
    <dgm:pt modelId="{5A7780D9-B8D5-4FC9-A484-424CB5F065A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000" dirty="0" smtClean="0"/>
            <a:t>Рост спроса на качественное образование</a:t>
          </a:r>
          <a:endParaRPr lang="ru-RU" sz="1000" dirty="0"/>
        </a:p>
      </dgm:t>
    </dgm:pt>
    <dgm:pt modelId="{FBB6B84D-CD2D-4B0F-8E71-ABEA641F7F96}" type="parTrans" cxnId="{82B56ACE-CA51-4354-99B6-35975E01E757}">
      <dgm:prSet/>
      <dgm:spPr/>
      <dgm:t>
        <a:bodyPr/>
        <a:lstStyle/>
        <a:p>
          <a:endParaRPr lang="ru-RU"/>
        </a:p>
      </dgm:t>
    </dgm:pt>
    <dgm:pt modelId="{03DD240C-1E4D-4FBF-A398-26903B348907}" type="sibTrans" cxnId="{82B56ACE-CA51-4354-99B6-35975E01E757}">
      <dgm:prSet/>
      <dgm:spPr/>
      <dgm:t>
        <a:bodyPr/>
        <a:lstStyle/>
        <a:p>
          <a:endParaRPr lang="ru-RU"/>
        </a:p>
      </dgm:t>
    </dgm:pt>
    <dgm:pt modelId="{47EA81E3-45CA-4FA8-B89A-CD017AF47EBC}">
      <dgm:prSet custT="1"/>
      <dgm:spPr>
        <a:solidFill>
          <a:srgbClr val="35B19D"/>
        </a:solidFill>
      </dgm:spPr>
      <dgm:t>
        <a:bodyPr/>
        <a:lstStyle/>
        <a:p>
          <a:pPr rtl="0"/>
          <a:r>
            <a:rPr lang="ru-RU" sz="1000" dirty="0" smtClean="0"/>
            <a:t>Уменьшение зависимости от сырьевых ресурсов</a:t>
          </a:r>
          <a:endParaRPr lang="ru-RU" sz="1000" dirty="0"/>
        </a:p>
      </dgm:t>
    </dgm:pt>
    <dgm:pt modelId="{A6A9A78A-7249-4FBF-B965-C919875EE452}" type="parTrans" cxnId="{1F0C270C-A710-47AB-8EC1-BE17263A9199}">
      <dgm:prSet/>
      <dgm:spPr/>
      <dgm:t>
        <a:bodyPr/>
        <a:lstStyle/>
        <a:p>
          <a:endParaRPr lang="ru-RU"/>
        </a:p>
      </dgm:t>
    </dgm:pt>
    <dgm:pt modelId="{2E92171D-0C67-4180-B93C-F908B66D7534}" type="sibTrans" cxnId="{1F0C270C-A710-47AB-8EC1-BE17263A9199}">
      <dgm:prSet/>
      <dgm:spPr/>
      <dgm:t>
        <a:bodyPr/>
        <a:lstStyle/>
        <a:p>
          <a:endParaRPr lang="ru-RU"/>
        </a:p>
      </dgm:t>
    </dgm:pt>
    <dgm:pt modelId="{AAA25733-8D04-45C4-AB7D-6A5ADCC9BEE0}">
      <dgm:prSet custT="1"/>
      <dgm:spPr>
        <a:solidFill>
          <a:srgbClr val="35B19D"/>
        </a:solidFill>
      </dgm:spPr>
      <dgm:t>
        <a:bodyPr/>
        <a:lstStyle/>
        <a:p>
          <a:pPr rtl="0"/>
          <a:r>
            <a:rPr lang="ru-RU" sz="1000" dirty="0" smtClean="0"/>
            <a:t>Активная кооперация МСП с крупным бизнесом</a:t>
          </a:r>
          <a:endParaRPr lang="ru-RU" sz="1000" dirty="0"/>
        </a:p>
      </dgm:t>
    </dgm:pt>
    <dgm:pt modelId="{62BF2137-2A11-45EC-990F-F7EE72227602}" type="parTrans" cxnId="{18841340-9E3D-490B-A624-3A9E85749AD8}">
      <dgm:prSet/>
      <dgm:spPr/>
      <dgm:t>
        <a:bodyPr/>
        <a:lstStyle/>
        <a:p>
          <a:endParaRPr lang="ru-RU"/>
        </a:p>
      </dgm:t>
    </dgm:pt>
    <dgm:pt modelId="{D66D1ADA-0BEC-4FCE-99CE-6D406AE7C07C}" type="sibTrans" cxnId="{18841340-9E3D-490B-A624-3A9E85749AD8}">
      <dgm:prSet/>
      <dgm:spPr/>
      <dgm:t>
        <a:bodyPr/>
        <a:lstStyle/>
        <a:p>
          <a:endParaRPr lang="ru-RU"/>
        </a:p>
      </dgm:t>
    </dgm:pt>
    <dgm:pt modelId="{C44968B5-3AD3-44A3-B5C2-8B1BA81D6733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000" dirty="0" smtClean="0"/>
            <a:t>Раскрытие человеческого потенциала </a:t>
          </a:r>
          <a:endParaRPr lang="ru-RU" sz="1000" dirty="0"/>
        </a:p>
      </dgm:t>
    </dgm:pt>
    <dgm:pt modelId="{6EA88346-F7B6-46DE-B4B8-6602333A45A6}" type="parTrans" cxnId="{6461EE1C-2DD5-4E36-BFE0-71520CD5F51C}">
      <dgm:prSet/>
      <dgm:spPr/>
      <dgm:t>
        <a:bodyPr/>
        <a:lstStyle/>
        <a:p>
          <a:endParaRPr lang="ru-RU"/>
        </a:p>
      </dgm:t>
    </dgm:pt>
    <dgm:pt modelId="{E4455AAE-7F58-4A70-877F-31EFDA42B182}" type="sibTrans" cxnId="{6461EE1C-2DD5-4E36-BFE0-71520CD5F51C}">
      <dgm:prSet/>
      <dgm:spPr/>
      <dgm:t>
        <a:bodyPr/>
        <a:lstStyle/>
        <a:p>
          <a:endParaRPr lang="ru-RU"/>
        </a:p>
      </dgm:t>
    </dgm:pt>
    <dgm:pt modelId="{037DB17C-97F8-42BA-8177-80774B2895A4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000" dirty="0" smtClean="0"/>
            <a:t>Рост благосостояния граждан</a:t>
          </a:r>
          <a:endParaRPr lang="ru-RU" sz="1000" dirty="0"/>
        </a:p>
      </dgm:t>
    </dgm:pt>
    <dgm:pt modelId="{D345D153-43C5-4B09-B3A4-226BDD341197}" type="parTrans" cxnId="{4B50635E-DCEC-43A2-B670-C2A013EC253B}">
      <dgm:prSet/>
      <dgm:spPr/>
      <dgm:t>
        <a:bodyPr/>
        <a:lstStyle/>
        <a:p>
          <a:endParaRPr lang="ru-RU"/>
        </a:p>
      </dgm:t>
    </dgm:pt>
    <dgm:pt modelId="{3CC7A5B5-2F59-438E-A56E-363ACCC79E5F}" type="sibTrans" cxnId="{4B50635E-DCEC-43A2-B670-C2A013EC253B}">
      <dgm:prSet/>
      <dgm:spPr/>
      <dgm:t>
        <a:bodyPr/>
        <a:lstStyle/>
        <a:p>
          <a:endParaRPr lang="ru-RU"/>
        </a:p>
      </dgm:t>
    </dgm:pt>
    <dgm:pt modelId="{28AE8EA7-184A-4835-A14D-9AD5F82DE298}" type="pres">
      <dgm:prSet presAssocID="{D20F47AB-446D-475F-AF27-DB67736D4C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6AFB71-ECDF-4D86-8C4D-ACC6F21D8504}" type="pres">
      <dgm:prSet presAssocID="{9FAE2234-12CA-4ED7-8B02-61B1B85BED4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762C1-019E-453E-9D53-330E36FD4391}" type="pres">
      <dgm:prSet presAssocID="{EABACC30-D8D4-4328-8022-D4FAE359B8EC}" presName="sibTrans" presStyleLbl="sibTrans2D1" presStyleIdx="0" presStyleCnt="7"/>
      <dgm:spPr/>
      <dgm:t>
        <a:bodyPr/>
        <a:lstStyle/>
        <a:p>
          <a:endParaRPr lang="ru-RU"/>
        </a:p>
      </dgm:t>
    </dgm:pt>
    <dgm:pt modelId="{32A351F8-5606-4858-802F-A0766F94EDD3}" type="pres">
      <dgm:prSet presAssocID="{EABACC30-D8D4-4328-8022-D4FAE359B8EC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AB63ABD4-C1A1-4E6C-9A4F-2434D373DAA5}" type="pres">
      <dgm:prSet presAssocID="{794F0E58-BBFB-4828-BE7F-7CCB17A0B78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29D87-5B04-42EC-8E30-713360CBA1F6}" type="pres">
      <dgm:prSet presAssocID="{92A7F5E1-2926-4AE1-A415-0BFEE78AE230}" presName="sibTrans" presStyleLbl="sibTrans2D1" presStyleIdx="1" presStyleCnt="7"/>
      <dgm:spPr/>
      <dgm:t>
        <a:bodyPr/>
        <a:lstStyle/>
        <a:p>
          <a:endParaRPr lang="ru-RU"/>
        </a:p>
      </dgm:t>
    </dgm:pt>
    <dgm:pt modelId="{64699A51-B6C9-49A7-AF47-8561599F1DD1}" type="pres">
      <dgm:prSet presAssocID="{92A7F5E1-2926-4AE1-A415-0BFEE78AE230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C0851F4A-3003-4C0E-92E6-22E78300DD6A}" type="pres">
      <dgm:prSet presAssocID="{7EBC585E-0E53-4761-A427-EF2CE02CEA2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CC778-0B4C-4B0F-A59A-5CF92F1EEE7C}" type="pres">
      <dgm:prSet presAssocID="{C2D9585A-9385-473A-8206-D3D130C301B6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7E7E3A4-CD8F-4609-83FF-E927429DBC72}" type="pres">
      <dgm:prSet presAssocID="{C2D9585A-9385-473A-8206-D3D130C301B6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9B3700D1-E204-4153-BEA5-F23039E653F0}" type="pres">
      <dgm:prSet presAssocID="{5A7780D9-B8D5-4FC9-A484-424CB5F065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22612-9E0B-41DC-A5D7-71DC1EA1C897}" type="pres">
      <dgm:prSet presAssocID="{03DD240C-1E4D-4FBF-A398-26903B348907}" presName="sibTrans" presStyleLbl="sibTrans2D1" presStyleIdx="3" presStyleCnt="7"/>
      <dgm:spPr/>
      <dgm:t>
        <a:bodyPr/>
        <a:lstStyle/>
        <a:p>
          <a:endParaRPr lang="ru-RU"/>
        </a:p>
      </dgm:t>
    </dgm:pt>
    <dgm:pt modelId="{5E3B2751-B0DD-45FF-81BF-AF59A4D4F2E4}" type="pres">
      <dgm:prSet presAssocID="{03DD240C-1E4D-4FBF-A398-26903B34890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36E2A0A4-E89F-4B16-8935-1EBF5A12988A}" type="pres">
      <dgm:prSet presAssocID="{47EA81E3-45CA-4FA8-B89A-CD017AF47EB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FF9ED-1B04-4152-850D-78AFDC39BC8D}" type="pres">
      <dgm:prSet presAssocID="{2E92171D-0C67-4180-B93C-F908B66D753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6CC309C1-1E8C-4DAA-9E68-AE091321BC48}" type="pres">
      <dgm:prSet presAssocID="{2E92171D-0C67-4180-B93C-F908B66D753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F51E8FD-E01F-4C85-BB02-C2C9360FB686}" type="pres">
      <dgm:prSet presAssocID="{AAA25733-8D04-45C4-AB7D-6A5ADCC9BEE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460D4-D035-4B69-9811-8C0C43D1673B}" type="pres">
      <dgm:prSet presAssocID="{D66D1ADA-0BEC-4FCE-99CE-6D406AE7C07C}" presName="sibTrans" presStyleLbl="sibTrans2D1" presStyleIdx="5" presStyleCnt="7"/>
      <dgm:spPr/>
      <dgm:t>
        <a:bodyPr/>
        <a:lstStyle/>
        <a:p>
          <a:endParaRPr lang="ru-RU"/>
        </a:p>
      </dgm:t>
    </dgm:pt>
    <dgm:pt modelId="{42FA5CA7-4E8B-4614-9AE4-76B20C20214A}" type="pres">
      <dgm:prSet presAssocID="{D66D1ADA-0BEC-4FCE-99CE-6D406AE7C07C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6EA9F31-6D46-4B20-BCA0-9369AF26047A}" type="pres">
      <dgm:prSet presAssocID="{C44968B5-3AD3-44A3-B5C2-8B1BA81D673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27036-9542-41EB-B3E9-FEE2BFC099EC}" type="pres">
      <dgm:prSet presAssocID="{E4455AAE-7F58-4A70-877F-31EFDA42B182}" presName="sibTrans" presStyleLbl="sibTrans2D1" presStyleIdx="6" presStyleCnt="7"/>
      <dgm:spPr/>
      <dgm:t>
        <a:bodyPr/>
        <a:lstStyle/>
        <a:p>
          <a:endParaRPr lang="ru-RU"/>
        </a:p>
      </dgm:t>
    </dgm:pt>
    <dgm:pt modelId="{4F9E951A-C96B-4EB9-859C-216694B14F1A}" type="pres">
      <dgm:prSet presAssocID="{E4455AAE-7F58-4A70-877F-31EFDA42B182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260013B2-16B6-4623-8B8B-6B28C2452131}" type="pres">
      <dgm:prSet presAssocID="{037DB17C-97F8-42BA-8177-80774B2895A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9789F-7E66-4435-952B-0DBF90F8B668}" type="presOf" srcId="{D20F47AB-446D-475F-AF27-DB67736D4C28}" destId="{28AE8EA7-184A-4835-A14D-9AD5F82DE298}" srcOrd="0" destOrd="0" presId="urn:microsoft.com/office/officeart/2005/8/layout/process5"/>
    <dgm:cxn modelId="{913FD1A8-8D74-4B58-8B76-4993366C2D3C}" srcId="{D20F47AB-446D-475F-AF27-DB67736D4C28}" destId="{9FAE2234-12CA-4ED7-8B02-61B1B85BED48}" srcOrd="0" destOrd="0" parTransId="{2248C918-F2BC-4C6B-A898-83248DBD86BB}" sibTransId="{EABACC30-D8D4-4328-8022-D4FAE359B8EC}"/>
    <dgm:cxn modelId="{33EF2922-7B73-48BF-8A98-F062C4B31E22}" srcId="{D20F47AB-446D-475F-AF27-DB67736D4C28}" destId="{794F0E58-BBFB-4828-BE7F-7CCB17A0B782}" srcOrd="1" destOrd="0" parTransId="{72996AF3-D803-4169-A058-40D82A9055E7}" sibTransId="{92A7F5E1-2926-4AE1-A415-0BFEE78AE230}"/>
    <dgm:cxn modelId="{0DF1CA44-1BCB-415A-9A84-306A14730434}" type="presOf" srcId="{C44968B5-3AD3-44A3-B5C2-8B1BA81D6733}" destId="{66EA9F31-6D46-4B20-BCA0-9369AF26047A}" srcOrd="0" destOrd="0" presId="urn:microsoft.com/office/officeart/2005/8/layout/process5"/>
    <dgm:cxn modelId="{E771A95D-D8C9-43D9-B726-478B1F266A32}" type="presOf" srcId="{EABACC30-D8D4-4328-8022-D4FAE359B8EC}" destId="{32A351F8-5606-4858-802F-A0766F94EDD3}" srcOrd="1" destOrd="0" presId="urn:microsoft.com/office/officeart/2005/8/layout/process5"/>
    <dgm:cxn modelId="{E730A2F0-510F-4FAA-A46F-3E972F1D12BD}" type="presOf" srcId="{D66D1ADA-0BEC-4FCE-99CE-6D406AE7C07C}" destId="{745460D4-D035-4B69-9811-8C0C43D1673B}" srcOrd="0" destOrd="0" presId="urn:microsoft.com/office/officeart/2005/8/layout/process5"/>
    <dgm:cxn modelId="{6461EE1C-2DD5-4E36-BFE0-71520CD5F51C}" srcId="{D20F47AB-446D-475F-AF27-DB67736D4C28}" destId="{C44968B5-3AD3-44A3-B5C2-8B1BA81D6733}" srcOrd="6" destOrd="0" parTransId="{6EA88346-F7B6-46DE-B4B8-6602333A45A6}" sibTransId="{E4455AAE-7F58-4A70-877F-31EFDA42B182}"/>
    <dgm:cxn modelId="{5355162E-602B-4A20-86CE-C22D17E21AC2}" type="presOf" srcId="{03DD240C-1E4D-4FBF-A398-26903B348907}" destId="{5E3B2751-B0DD-45FF-81BF-AF59A4D4F2E4}" srcOrd="1" destOrd="0" presId="urn:microsoft.com/office/officeart/2005/8/layout/process5"/>
    <dgm:cxn modelId="{AB8A3153-03D2-4EB6-B8FD-415CE3CF672D}" type="presOf" srcId="{794F0E58-BBFB-4828-BE7F-7CCB17A0B782}" destId="{AB63ABD4-C1A1-4E6C-9A4F-2434D373DAA5}" srcOrd="0" destOrd="0" presId="urn:microsoft.com/office/officeart/2005/8/layout/process5"/>
    <dgm:cxn modelId="{9775E8B8-C3A6-4317-8144-EF0A4F0AA9D8}" srcId="{D20F47AB-446D-475F-AF27-DB67736D4C28}" destId="{7EBC585E-0E53-4761-A427-EF2CE02CEA26}" srcOrd="2" destOrd="0" parTransId="{2C168A6C-42B7-44AE-8522-763999A382BA}" sibTransId="{C2D9585A-9385-473A-8206-D3D130C301B6}"/>
    <dgm:cxn modelId="{76EFB515-82F0-4C6A-8F16-D209424EF4D6}" type="presOf" srcId="{E4455AAE-7F58-4A70-877F-31EFDA42B182}" destId="{8DA27036-9542-41EB-B3E9-FEE2BFC099EC}" srcOrd="0" destOrd="0" presId="urn:microsoft.com/office/officeart/2005/8/layout/process5"/>
    <dgm:cxn modelId="{D0FCDEAC-58A6-46CD-A5A6-C5D32E4C407D}" type="presOf" srcId="{2E92171D-0C67-4180-B93C-F908B66D7534}" destId="{3B1FF9ED-1B04-4152-850D-78AFDC39BC8D}" srcOrd="0" destOrd="0" presId="urn:microsoft.com/office/officeart/2005/8/layout/process5"/>
    <dgm:cxn modelId="{4647E2AC-DED0-455E-9B16-C2E69B880DF8}" type="presOf" srcId="{2E92171D-0C67-4180-B93C-F908B66D7534}" destId="{6CC309C1-1E8C-4DAA-9E68-AE091321BC48}" srcOrd="1" destOrd="0" presId="urn:microsoft.com/office/officeart/2005/8/layout/process5"/>
    <dgm:cxn modelId="{85CAD8FD-298C-4B6E-B927-32CD82E4DAFA}" type="presOf" srcId="{92A7F5E1-2926-4AE1-A415-0BFEE78AE230}" destId="{64699A51-B6C9-49A7-AF47-8561599F1DD1}" srcOrd="1" destOrd="0" presId="urn:microsoft.com/office/officeart/2005/8/layout/process5"/>
    <dgm:cxn modelId="{18841340-9E3D-490B-A624-3A9E85749AD8}" srcId="{D20F47AB-446D-475F-AF27-DB67736D4C28}" destId="{AAA25733-8D04-45C4-AB7D-6A5ADCC9BEE0}" srcOrd="5" destOrd="0" parTransId="{62BF2137-2A11-45EC-990F-F7EE72227602}" sibTransId="{D66D1ADA-0BEC-4FCE-99CE-6D406AE7C07C}"/>
    <dgm:cxn modelId="{424E0370-BDB4-4244-A4B8-8A6C01E2D9E6}" type="presOf" srcId="{C2D9585A-9385-473A-8206-D3D130C301B6}" destId="{07E7E3A4-CD8F-4609-83FF-E927429DBC72}" srcOrd="1" destOrd="0" presId="urn:microsoft.com/office/officeart/2005/8/layout/process5"/>
    <dgm:cxn modelId="{1F0C270C-A710-47AB-8EC1-BE17263A9199}" srcId="{D20F47AB-446D-475F-AF27-DB67736D4C28}" destId="{47EA81E3-45CA-4FA8-B89A-CD017AF47EBC}" srcOrd="4" destOrd="0" parTransId="{A6A9A78A-7249-4FBF-B965-C919875EE452}" sibTransId="{2E92171D-0C67-4180-B93C-F908B66D7534}"/>
    <dgm:cxn modelId="{69C5D06F-59E1-4CCB-89D0-A64893FA691D}" type="presOf" srcId="{C2D9585A-9385-473A-8206-D3D130C301B6}" destId="{EDDCC778-0B4C-4B0F-A59A-5CF92F1EEE7C}" srcOrd="0" destOrd="0" presId="urn:microsoft.com/office/officeart/2005/8/layout/process5"/>
    <dgm:cxn modelId="{06A45D28-5D28-4D40-A3D8-45AC210DB1DB}" type="presOf" srcId="{7EBC585E-0E53-4761-A427-EF2CE02CEA26}" destId="{C0851F4A-3003-4C0E-92E6-22E78300DD6A}" srcOrd="0" destOrd="0" presId="urn:microsoft.com/office/officeart/2005/8/layout/process5"/>
    <dgm:cxn modelId="{243176CA-E621-48D4-A410-1DDC4B2E816C}" type="presOf" srcId="{47EA81E3-45CA-4FA8-B89A-CD017AF47EBC}" destId="{36E2A0A4-E89F-4B16-8935-1EBF5A12988A}" srcOrd="0" destOrd="0" presId="urn:microsoft.com/office/officeart/2005/8/layout/process5"/>
    <dgm:cxn modelId="{25870D8E-8290-472E-AE23-9716257BD593}" type="presOf" srcId="{E4455AAE-7F58-4A70-877F-31EFDA42B182}" destId="{4F9E951A-C96B-4EB9-859C-216694B14F1A}" srcOrd="1" destOrd="0" presId="urn:microsoft.com/office/officeart/2005/8/layout/process5"/>
    <dgm:cxn modelId="{EAB95D6E-48D9-4824-99E1-3E4B7D2C2DE2}" type="presOf" srcId="{AAA25733-8D04-45C4-AB7D-6A5ADCC9BEE0}" destId="{CF51E8FD-E01F-4C85-BB02-C2C9360FB686}" srcOrd="0" destOrd="0" presId="urn:microsoft.com/office/officeart/2005/8/layout/process5"/>
    <dgm:cxn modelId="{541F1A54-D5A2-40EC-80DC-21FE671D70C6}" type="presOf" srcId="{037DB17C-97F8-42BA-8177-80774B2895A4}" destId="{260013B2-16B6-4623-8B8B-6B28C2452131}" srcOrd="0" destOrd="0" presId="urn:microsoft.com/office/officeart/2005/8/layout/process5"/>
    <dgm:cxn modelId="{145A0E12-671E-4F30-B960-F015D0BEEFE3}" type="presOf" srcId="{5A7780D9-B8D5-4FC9-A484-424CB5F065A6}" destId="{9B3700D1-E204-4153-BEA5-F23039E653F0}" srcOrd="0" destOrd="0" presId="urn:microsoft.com/office/officeart/2005/8/layout/process5"/>
    <dgm:cxn modelId="{4B50635E-DCEC-43A2-B670-C2A013EC253B}" srcId="{D20F47AB-446D-475F-AF27-DB67736D4C28}" destId="{037DB17C-97F8-42BA-8177-80774B2895A4}" srcOrd="7" destOrd="0" parTransId="{D345D153-43C5-4B09-B3A4-226BDD341197}" sibTransId="{3CC7A5B5-2F59-438E-A56E-363ACCC79E5F}"/>
    <dgm:cxn modelId="{80DF9695-0C84-4FE2-BE1E-FA0063552EF2}" type="presOf" srcId="{92A7F5E1-2926-4AE1-A415-0BFEE78AE230}" destId="{4E829D87-5B04-42EC-8E30-713360CBA1F6}" srcOrd="0" destOrd="0" presId="urn:microsoft.com/office/officeart/2005/8/layout/process5"/>
    <dgm:cxn modelId="{82B56ACE-CA51-4354-99B6-35975E01E757}" srcId="{D20F47AB-446D-475F-AF27-DB67736D4C28}" destId="{5A7780D9-B8D5-4FC9-A484-424CB5F065A6}" srcOrd="3" destOrd="0" parTransId="{FBB6B84D-CD2D-4B0F-8E71-ABEA641F7F96}" sibTransId="{03DD240C-1E4D-4FBF-A398-26903B348907}"/>
    <dgm:cxn modelId="{7DEC34EF-A486-4CEA-8007-87B72C6B050F}" type="presOf" srcId="{03DD240C-1E4D-4FBF-A398-26903B348907}" destId="{C2822612-9E0B-41DC-A5D7-71DC1EA1C897}" srcOrd="0" destOrd="0" presId="urn:microsoft.com/office/officeart/2005/8/layout/process5"/>
    <dgm:cxn modelId="{C6E98158-3779-4FAF-BE59-6D1DA2880BDC}" type="presOf" srcId="{EABACC30-D8D4-4328-8022-D4FAE359B8EC}" destId="{86B762C1-019E-453E-9D53-330E36FD4391}" srcOrd="0" destOrd="0" presId="urn:microsoft.com/office/officeart/2005/8/layout/process5"/>
    <dgm:cxn modelId="{8A315CF5-AA50-493B-BECF-8BD7CA183CA3}" type="presOf" srcId="{D66D1ADA-0BEC-4FCE-99CE-6D406AE7C07C}" destId="{42FA5CA7-4E8B-4614-9AE4-76B20C20214A}" srcOrd="1" destOrd="0" presId="urn:microsoft.com/office/officeart/2005/8/layout/process5"/>
    <dgm:cxn modelId="{DAA45AF6-91D9-43EE-BE41-22FBC4FD8617}" type="presOf" srcId="{9FAE2234-12CA-4ED7-8B02-61B1B85BED48}" destId="{FB6AFB71-ECDF-4D86-8C4D-ACC6F21D8504}" srcOrd="0" destOrd="0" presId="urn:microsoft.com/office/officeart/2005/8/layout/process5"/>
    <dgm:cxn modelId="{418F0382-988B-441D-9C1D-BB358AC388EB}" type="presParOf" srcId="{28AE8EA7-184A-4835-A14D-9AD5F82DE298}" destId="{FB6AFB71-ECDF-4D86-8C4D-ACC6F21D8504}" srcOrd="0" destOrd="0" presId="urn:microsoft.com/office/officeart/2005/8/layout/process5"/>
    <dgm:cxn modelId="{CEA8DE26-04BE-4D0D-BF5A-0B032898367F}" type="presParOf" srcId="{28AE8EA7-184A-4835-A14D-9AD5F82DE298}" destId="{86B762C1-019E-453E-9D53-330E36FD4391}" srcOrd="1" destOrd="0" presId="urn:microsoft.com/office/officeart/2005/8/layout/process5"/>
    <dgm:cxn modelId="{6DB39215-F1B1-4360-9DC4-EDE8AAE1326A}" type="presParOf" srcId="{86B762C1-019E-453E-9D53-330E36FD4391}" destId="{32A351F8-5606-4858-802F-A0766F94EDD3}" srcOrd="0" destOrd="0" presId="urn:microsoft.com/office/officeart/2005/8/layout/process5"/>
    <dgm:cxn modelId="{42376EC0-52EF-4FBC-B85D-EF6EE5C7F8EB}" type="presParOf" srcId="{28AE8EA7-184A-4835-A14D-9AD5F82DE298}" destId="{AB63ABD4-C1A1-4E6C-9A4F-2434D373DAA5}" srcOrd="2" destOrd="0" presId="urn:microsoft.com/office/officeart/2005/8/layout/process5"/>
    <dgm:cxn modelId="{B2D6D6CE-B360-463A-A931-BF1B679ECF25}" type="presParOf" srcId="{28AE8EA7-184A-4835-A14D-9AD5F82DE298}" destId="{4E829D87-5B04-42EC-8E30-713360CBA1F6}" srcOrd="3" destOrd="0" presId="urn:microsoft.com/office/officeart/2005/8/layout/process5"/>
    <dgm:cxn modelId="{BB76D6FB-C94E-4BA4-9D41-FDCB6E2311F6}" type="presParOf" srcId="{4E829D87-5B04-42EC-8E30-713360CBA1F6}" destId="{64699A51-B6C9-49A7-AF47-8561599F1DD1}" srcOrd="0" destOrd="0" presId="urn:microsoft.com/office/officeart/2005/8/layout/process5"/>
    <dgm:cxn modelId="{CE527EAB-63DB-444D-939A-D14E2E9EEB38}" type="presParOf" srcId="{28AE8EA7-184A-4835-A14D-9AD5F82DE298}" destId="{C0851F4A-3003-4C0E-92E6-22E78300DD6A}" srcOrd="4" destOrd="0" presId="urn:microsoft.com/office/officeart/2005/8/layout/process5"/>
    <dgm:cxn modelId="{FE9E3FE9-7B12-4302-8BE4-C004D5B3B2A6}" type="presParOf" srcId="{28AE8EA7-184A-4835-A14D-9AD5F82DE298}" destId="{EDDCC778-0B4C-4B0F-A59A-5CF92F1EEE7C}" srcOrd="5" destOrd="0" presId="urn:microsoft.com/office/officeart/2005/8/layout/process5"/>
    <dgm:cxn modelId="{7535EABB-3796-4A0E-9C6A-8B10BB7DB041}" type="presParOf" srcId="{EDDCC778-0B4C-4B0F-A59A-5CF92F1EEE7C}" destId="{07E7E3A4-CD8F-4609-83FF-E927429DBC72}" srcOrd="0" destOrd="0" presId="urn:microsoft.com/office/officeart/2005/8/layout/process5"/>
    <dgm:cxn modelId="{C70129F9-C3E0-4D10-9B56-FAFE89EB7D76}" type="presParOf" srcId="{28AE8EA7-184A-4835-A14D-9AD5F82DE298}" destId="{9B3700D1-E204-4153-BEA5-F23039E653F0}" srcOrd="6" destOrd="0" presId="urn:microsoft.com/office/officeart/2005/8/layout/process5"/>
    <dgm:cxn modelId="{0CDA1511-C238-4480-B0A0-0698A7922725}" type="presParOf" srcId="{28AE8EA7-184A-4835-A14D-9AD5F82DE298}" destId="{C2822612-9E0B-41DC-A5D7-71DC1EA1C897}" srcOrd="7" destOrd="0" presId="urn:microsoft.com/office/officeart/2005/8/layout/process5"/>
    <dgm:cxn modelId="{C0183E1F-1F33-4818-A8D5-665B7880BF03}" type="presParOf" srcId="{C2822612-9E0B-41DC-A5D7-71DC1EA1C897}" destId="{5E3B2751-B0DD-45FF-81BF-AF59A4D4F2E4}" srcOrd="0" destOrd="0" presId="urn:microsoft.com/office/officeart/2005/8/layout/process5"/>
    <dgm:cxn modelId="{9637C589-F8BB-4E9C-BE3B-EE1C2152EC8C}" type="presParOf" srcId="{28AE8EA7-184A-4835-A14D-9AD5F82DE298}" destId="{36E2A0A4-E89F-4B16-8935-1EBF5A12988A}" srcOrd="8" destOrd="0" presId="urn:microsoft.com/office/officeart/2005/8/layout/process5"/>
    <dgm:cxn modelId="{A29985FE-6B86-4258-A380-1279ACCF5A1A}" type="presParOf" srcId="{28AE8EA7-184A-4835-A14D-9AD5F82DE298}" destId="{3B1FF9ED-1B04-4152-850D-78AFDC39BC8D}" srcOrd="9" destOrd="0" presId="urn:microsoft.com/office/officeart/2005/8/layout/process5"/>
    <dgm:cxn modelId="{FDE13624-513F-4824-99CC-E5AF2DC436F5}" type="presParOf" srcId="{3B1FF9ED-1B04-4152-850D-78AFDC39BC8D}" destId="{6CC309C1-1E8C-4DAA-9E68-AE091321BC48}" srcOrd="0" destOrd="0" presId="urn:microsoft.com/office/officeart/2005/8/layout/process5"/>
    <dgm:cxn modelId="{D169D710-9E3A-4A45-AAF4-613B05A1C717}" type="presParOf" srcId="{28AE8EA7-184A-4835-A14D-9AD5F82DE298}" destId="{CF51E8FD-E01F-4C85-BB02-C2C9360FB686}" srcOrd="10" destOrd="0" presId="urn:microsoft.com/office/officeart/2005/8/layout/process5"/>
    <dgm:cxn modelId="{52D8BC61-B0E0-4AD6-B0A6-F9C6EEC89363}" type="presParOf" srcId="{28AE8EA7-184A-4835-A14D-9AD5F82DE298}" destId="{745460D4-D035-4B69-9811-8C0C43D1673B}" srcOrd="11" destOrd="0" presId="urn:microsoft.com/office/officeart/2005/8/layout/process5"/>
    <dgm:cxn modelId="{19C9B388-24EE-4EC1-8359-810024E317DD}" type="presParOf" srcId="{745460D4-D035-4B69-9811-8C0C43D1673B}" destId="{42FA5CA7-4E8B-4614-9AE4-76B20C20214A}" srcOrd="0" destOrd="0" presId="urn:microsoft.com/office/officeart/2005/8/layout/process5"/>
    <dgm:cxn modelId="{A0499503-E3C0-4E0E-8D2E-73FFF222C7EF}" type="presParOf" srcId="{28AE8EA7-184A-4835-A14D-9AD5F82DE298}" destId="{66EA9F31-6D46-4B20-BCA0-9369AF26047A}" srcOrd="12" destOrd="0" presId="urn:microsoft.com/office/officeart/2005/8/layout/process5"/>
    <dgm:cxn modelId="{80A2178F-5FCD-4B45-A334-68A2C5B3EE61}" type="presParOf" srcId="{28AE8EA7-184A-4835-A14D-9AD5F82DE298}" destId="{8DA27036-9542-41EB-B3E9-FEE2BFC099EC}" srcOrd="13" destOrd="0" presId="urn:microsoft.com/office/officeart/2005/8/layout/process5"/>
    <dgm:cxn modelId="{152D86BD-BD7F-4333-869D-5B90660CB07D}" type="presParOf" srcId="{8DA27036-9542-41EB-B3E9-FEE2BFC099EC}" destId="{4F9E951A-C96B-4EB9-859C-216694B14F1A}" srcOrd="0" destOrd="0" presId="urn:microsoft.com/office/officeart/2005/8/layout/process5"/>
    <dgm:cxn modelId="{B3672B39-2203-4112-A21A-78CEAB4987B5}" type="presParOf" srcId="{28AE8EA7-184A-4835-A14D-9AD5F82DE298}" destId="{260013B2-16B6-4623-8B8B-6B28C2452131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40808C-3F19-4225-B430-9902E5A0B9D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C0AB1E-83B3-41AE-BC66-EA93983212D7}">
      <dgm:prSet custT="1"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ru-RU" sz="900" dirty="0" smtClean="0"/>
            <a:t>Собственные доходы (включая от МСП)</a:t>
          </a:r>
          <a:endParaRPr lang="ru-RU" sz="900" dirty="0"/>
        </a:p>
      </dgm:t>
    </dgm:pt>
    <dgm:pt modelId="{1F292CF9-C6B6-40D7-8693-A01EF3B27F78}" type="parTrans" cxnId="{77AAA94E-ADB4-4B11-9929-94ECECE3A886}">
      <dgm:prSet/>
      <dgm:spPr/>
      <dgm:t>
        <a:bodyPr/>
        <a:lstStyle/>
        <a:p>
          <a:endParaRPr lang="ru-RU"/>
        </a:p>
      </dgm:t>
    </dgm:pt>
    <dgm:pt modelId="{BC1CBDFF-0CE9-4F42-9099-24F17450F111}" type="sibTrans" cxnId="{77AAA94E-ADB4-4B11-9929-94ECECE3A886}">
      <dgm:prSet/>
      <dgm:spPr/>
      <dgm:t>
        <a:bodyPr/>
        <a:lstStyle/>
        <a:p>
          <a:endParaRPr lang="ru-RU"/>
        </a:p>
      </dgm:t>
    </dgm:pt>
    <dgm:pt modelId="{56367DD5-E952-4843-810F-F7A33B4E0D82}">
      <dgm:prSet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ru-RU" dirty="0" smtClean="0"/>
            <a:t>Субсидия из региона</a:t>
          </a:r>
          <a:endParaRPr lang="ru-RU" dirty="0"/>
        </a:p>
      </dgm:t>
    </dgm:pt>
    <dgm:pt modelId="{8AAE48B7-7EC3-4242-A216-CD2E50EFFF1B}" type="parTrans" cxnId="{E8D5127B-EDC9-4147-8636-E0984FD30D0B}">
      <dgm:prSet/>
      <dgm:spPr/>
      <dgm:t>
        <a:bodyPr/>
        <a:lstStyle/>
        <a:p>
          <a:endParaRPr lang="ru-RU"/>
        </a:p>
      </dgm:t>
    </dgm:pt>
    <dgm:pt modelId="{A1ADBF51-0F2A-4055-ACBE-6D40B1E76570}" type="sibTrans" cxnId="{E8D5127B-EDC9-4147-8636-E0984FD30D0B}">
      <dgm:prSet/>
      <dgm:spPr/>
      <dgm:t>
        <a:bodyPr/>
        <a:lstStyle/>
        <a:p>
          <a:endParaRPr lang="ru-RU"/>
        </a:p>
      </dgm:t>
    </dgm:pt>
    <dgm:pt modelId="{4E35E1D7-9D5C-4251-8C12-8408A977D9D1}">
      <dgm:prSet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ru-RU" dirty="0" smtClean="0"/>
            <a:t>Местный бюджет </a:t>
          </a:r>
          <a:endParaRPr lang="ru-RU" dirty="0"/>
        </a:p>
      </dgm:t>
    </dgm:pt>
    <dgm:pt modelId="{4E869CE6-5E56-44E8-BFEF-0F3D09394F92}" type="parTrans" cxnId="{FB669F88-A853-4966-88DC-C578C56F633E}">
      <dgm:prSet/>
      <dgm:spPr/>
      <dgm:t>
        <a:bodyPr/>
        <a:lstStyle/>
        <a:p>
          <a:endParaRPr lang="ru-RU"/>
        </a:p>
      </dgm:t>
    </dgm:pt>
    <dgm:pt modelId="{C044DFE5-888A-4D9F-997B-1A03881BF5F5}" type="sibTrans" cxnId="{FB669F88-A853-4966-88DC-C578C56F633E}">
      <dgm:prSet/>
      <dgm:spPr/>
      <dgm:t>
        <a:bodyPr/>
        <a:lstStyle/>
        <a:p>
          <a:endParaRPr lang="ru-RU"/>
        </a:p>
      </dgm:t>
    </dgm:pt>
    <dgm:pt modelId="{C90C8529-74DE-4520-B83F-837F52C29970}" type="pres">
      <dgm:prSet presAssocID="{2A40808C-3F19-4225-B430-9902E5A0B9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90CD3-B9E7-4680-90F4-902E47CB4A75}" type="pres">
      <dgm:prSet presAssocID="{B8C0AB1E-83B3-41AE-BC66-EA93983212D7}" presName="node" presStyleLbl="node1" presStyleIdx="0" presStyleCnt="3" custScaleX="128822" custScaleY="123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3AAA4-BEA6-4981-BAD1-DED0FD4F2754}" type="pres">
      <dgm:prSet presAssocID="{BC1CBDFF-0CE9-4F42-9099-24F17450F111}" presName="spacerL" presStyleCnt="0"/>
      <dgm:spPr/>
    </dgm:pt>
    <dgm:pt modelId="{F5F75AD6-CE40-4D96-870E-09546B5E8EDF}" type="pres">
      <dgm:prSet presAssocID="{BC1CBDFF-0CE9-4F42-9099-24F17450F11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4DDD813-113E-4CD7-A2FC-5B9EB63098CA}" type="pres">
      <dgm:prSet presAssocID="{BC1CBDFF-0CE9-4F42-9099-24F17450F111}" presName="spacerR" presStyleCnt="0"/>
      <dgm:spPr/>
    </dgm:pt>
    <dgm:pt modelId="{E2DB0B54-A3A0-4D62-8BD6-EE038C2DBDC2}" type="pres">
      <dgm:prSet presAssocID="{56367DD5-E952-4843-810F-F7A33B4E0D82}" presName="node" presStyleLbl="node1" presStyleIdx="1" presStyleCnt="3" custScaleX="122188" custScaleY="118706" custLinFactNeighborX="-146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97764-2ABB-4530-BF94-4CA6DCA3A86E}" type="pres">
      <dgm:prSet presAssocID="{A1ADBF51-0F2A-4055-ACBE-6D40B1E76570}" presName="spacerL" presStyleCnt="0"/>
      <dgm:spPr/>
    </dgm:pt>
    <dgm:pt modelId="{7CB4EB60-AE69-4361-A3A8-598DD8EAA068}" type="pres">
      <dgm:prSet presAssocID="{A1ADBF51-0F2A-4055-ACBE-6D40B1E7657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5210AFF-1D43-4D94-AE16-C5F31BBD2762}" type="pres">
      <dgm:prSet presAssocID="{A1ADBF51-0F2A-4055-ACBE-6D40B1E76570}" presName="spacerR" presStyleCnt="0"/>
      <dgm:spPr/>
    </dgm:pt>
    <dgm:pt modelId="{A6906D5D-B585-4806-BC19-5F4D8E1CCC4C}" type="pres">
      <dgm:prSet presAssocID="{4E35E1D7-9D5C-4251-8C12-8408A977D9D1}" presName="node" presStyleLbl="node1" presStyleIdx="2" presStyleCnt="3" custScaleX="127639" custScaleY="114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68E8D-9C68-44D8-9BC5-F58DA2FCC49E}" type="presOf" srcId="{56367DD5-E952-4843-810F-F7A33B4E0D82}" destId="{E2DB0B54-A3A0-4D62-8BD6-EE038C2DBDC2}" srcOrd="0" destOrd="0" presId="urn:microsoft.com/office/officeart/2005/8/layout/equation1"/>
    <dgm:cxn modelId="{65D4A4D1-EA08-4C50-B90C-C8ED36A25203}" type="presOf" srcId="{4E35E1D7-9D5C-4251-8C12-8408A977D9D1}" destId="{A6906D5D-B585-4806-BC19-5F4D8E1CCC4C}" srcOrd="0" destOrd="0" presId="urn:microsoft.com/office/officeart/2005/8/layout/equation1"/>
    <dgm:cxn modelId="{7847FD4A-7369-429A-AF47-720B0D255930}" type="presOf" srcId="{A1ADBF51-0F2A-4055-ACBE-6D40B1E76570}" destId="{7CB4EB60-AE69-4361-A3A8-598DD8EAA068}" srcOrd="0" destOrd="0" presId="urn:microsoft.com/office/officeart/2005/8/layout/equation1"/>
    <dgm:cxn modelId="{2AABDABC-08A2-4111-8664-61E5BD6F8CBD}" type="presOf" srcId="{B8C0AB1E-83B3-41AE-BC66-EA93983212D7}" destId="{98090CD3-B9E7-4680-90F4-902E47CB4A75}" srcOrd="0" destOrd="0" presId="urn:microsoft.com/office/officeart/2005/8/layout/equation1"/>
    <dgm:cxn modelId="{FB669F88-A853-4966-88DC-C578C56F633E}" srcId="{2A40808C-3F19-4225-B430-9902E5A0B9D0}" destId="{4E35E1D7-9D5C-4251-8C12-8408A977D9D1}" srcOrd="2" destOrd="0" parTransId="{4E869CE6-5E56-44E8-BFEF-0F3D09394F92}" sibTransId="{C044DFE5-888A-4D9F-997B-1A03881BF5F5}"/>
    <dgm:cxn modelId="{77AAA94E-ADB4-4B11-9929-94ECECE3A886}" srcId="{2A40808C-3F19-4225-B430-9902E5A0B9D0}" destId="{B8C0AB1E-83B3-41AE-BC66-EA93983212D7}" srcOrd="0" destOrd="0" parTransId="{1F292CF9-C6B6-40D7-8693-A01EF3B27F78}" sibTransId="{BC1CBDFF-0CE9-4F42-9099-24F17450F111}"/>
    <dgm:cxn modelId="{E8D5127B-EDC9-4147-8636-E0984FD30D0B}" srcId="{2A40808C-3F19-4225-B430-9902E5A0B9D0}" destId="{56367DD5-E952-4843-810F-F7A33B4E0D82}" srcOrd="1" destOrd="0" parTransId="{8AAE48B7-7EC3-4242-A216-CD2E50EFFF1B}" sibTransId="{A1ADBF51-0F2A-4055-ACBE-6D40B1E76570}"/>
    <dgm:cxn modelId="{748197E9-5016-45DF-8A1E-1FF29694608D}" type="presOf" srcId="{2A40808C-3F19-4225-B430-9902E5A0B9D0}" destId="{C90C8529-74DE-4520-B83F-837F52C29970}" srcOrd="0" destOrd="0" presId="urn:microsoft.com/office/officeart/2005/8/layout/equation1"/>
    <dgm:cxn modelId="{14F12758-21ED-4C01-80CF-88886AEDCEB6}" type="presOf" srcId="{BC1CBDFF-0CE9-4F42-9099-24F17450F111}" destId="{F5F75AD6-CE40-4D96-870E-09546B5E8EDF}" srcOrd="0" destOrd="0" presId="urn:microsoft.com/office/officeart/2005/8/layout/equation1"/>
    <dgm:cxn modelId="{48A06A23-1004-48D3-95C3-55D29F90BD13}" type="presParOf" srcId="{C90C8529-74DE-4520-B83F-837F52C29970}" destId="{98090CD3-B9E7-4680-90F4-902E47CB4A75}" srcOrd="0" destOrd="0" presId="urn:microsoft.com/office/officeart/2005/8/layout/equation1"/>
    <dgm:cxn modelId="{AD4BB181-4B9F-4345-85E5-CF7E39DD12AF}" type="presParOf" srcId="{C90C8529-74DE-4520-B83F-837F52C29970}" destId="{8E33AAA4-BEA6-4981-BAD1-DED0FD4F2754}" srcOrd="1" destOrd="0" presId="urn:microsoft.com/office/officeart/2005/8/layout/equation1"/>
    <dgm:cxn modelId="{A402A336-835B-494C-A396-38E34D8D0208}" type="presParOf" srcId="{C90C8529-74DE-4520-B83F-837F52C29970}" destId="{F5F75AD6-CE40-4D96-870E-09546B5E8EDF}" srcOrd="2" destOrd="0" presId="urn:microsoft.com/office/officeart/2005/8/layout/equation1"/>
    <dgm:cxn modelId="{91F2AD91-B33F-4110-AFB4-968268E58813}" type="presParOf" srcId="{C90C8529-74DE-4520-B83F-837F52C29970}" destId="{E4DDD813-113E-4CD7-A2FC-5B9EB63098CA}" srcOrd="3" destOrd="0" presId="urn:microsoft.com/office/officeart/2005/8/layout/equation1"/>
    <dgm:cxn modelId="{C28B5251-DA58-4844-BB95-745FDFD31B61}" type="presParOf" srcId="{C90C8529-74DE-4520-B83F-837F52C29970}" destId="{E2DB0B54-A3A0-4D62-8BD6-EE038C2DBDC2}" srcOrd="4" destOrd="0" presId="urn:microsoft.com/office/officeart/2005/8/layout/equation1"/>
    <dgm:cxn modelId="{AD0507E6-2E0C-4395-826F-2D08E633001E}" type="presParOf" srcId="{C90C8529-74DE-4520-B83F-837F52C29970}" destId="{62997764-2ABB-4530-BF94-4CA6DCA3A86E}" srcOrd="5" destOrd="0" presId="urn:microsoft.com/office/officeart/2005/8/layout/equation1"/>
    <dgm:cxn modelId="{9FCEBAEC-9F74-40A0-8D34-3FC3F28444B6}" type="presParOf" srcId="{C90C8529-74DE-4520-B83F-837F52C29970}" destId="{7CB4EB60-AE69-4361-A3A8-598DD8EAA068}" srcOrd="6" destOrd="0" presId="urn:microsoft.com/office/officeart/2005/8/layout/equation1"/>
    <dgm:cxn modelId="{74482679-2477-42A7-BB53-A5CB77163F68}" type="presParOf" srcId="{C90C8529-74DE-4520-B83F-837F52C29970}" destId="{65210AFF-1D43-4D94-AE16-C5F31BBD2762}" srcOrd="7" destOrd="0" presId="urn:microsoft.com/office/officeart/2005/8/layout/equation1"/>
    <dgm:cxn modelId="{D6DF1010-DA34-470E-A02D-1BD44324FD07}" type="presParOf" srcId="{C90C8529-74DE-4520-B83F-837F52C29970}" destId="{A6906D5D-B585-4806-BC19-5F4D8E1CCC4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8026834-8DD6-4FC5-91FF-024B595773D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0AB514-0A78-4D3F-93F3-EAEB5C22B581}">
      <dgm:prSet custT="1"/>
      <dgm:spPr>
        <a:solidFill>
          <a:srgbClr val="35B19D"/>
        </a:solidFill>
      </dgm:spPr>
      <dgm:t>
        <a:bodyPr/>
        <a:lstStyle/>
        <a:p>
          <a:pPr rtl="0"/>
          <a:r>
            <a:rPr lang="ru-RU" sz="1050" dirty="0" smtClean="0"/>
            <a:t>Рост доходов от малого бизнеса</a:t>
          </a:r>
          <a:endParaRPr lang="ru-RU" sz="1050" dirty="0"/>
        </a:p>
      </dgm:t>
    </dgm:pt>
    <dgm:pt modelId="{EFF7FD6F-A61F-451A-9D96-9068C32C2D59}" type="parTrans" cxnId="{2AAF98BB-3048-4C6B-9879-7DAF416051DF}">
      <dgm:prSet/>
      <dgm:spPr/>
      <dgm:t>
        <a:bodyPr/>
        <a:lstStyle/>
        <a:p>
          <a:endParaRPr lang="ru-RU"/>
        </a:p>
      </dgm:t>
    </dgm:pt>
    <dgm:pt modelId="{67404A74-5774-4F44-BD5E-5E5245244862}" type="sibTrans" cxnId="{2AAF98BB-3048-4C6B-9879-7DAF416051DF}">
      <dgm:prSet/>
      <dgm:spPr/>
      <dgm:t>
        <a:bodyPr/>
        <a:lstStyle/>
        <a:p>
          <a:endParaRPr lang="ru-RU"/>
        </a:p>
      </dgm:t>
    </dgm:pt>
    <dgm:pt modelId="{9EE0826F-1363-4A57-8B79-F5DBFDFDA8C4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050" dirty="0" smtClean="0"/>
            <a:t>Уменьшение субсидий из регионального бюджета</a:t>
          </a:r>
          <a:endParaRPr lang="ru-RU" sz="1050" dirty="0"/>
        </a:p>
      </dgm:t>
    </dgm:pt>
    <dgm:pt modelId="{3E93C89D-9068-4C9D-97B2-7611AE4490F5}" type="parTrans" cxnId="{BDD391AA-359A-4ACD-A2DC-5E5F005992F5}">
      <dgm:prSet/>
      <dgm:spPr/>
      <dgm:t>
        <a:bodyPr/>
        <a:lstStyle/>
        <a:p>
          <a:endParaRPr lang="ru-RU"/>
        </a:p>
      </dgm:t>
    </dgm:pt>
    <dgm:pt modelId="{E6E89BD3-EB1E-4E73-83D3-503AF8A12DA2}" type="sibTrans" cxnId="{BDD391AA-359A-4ACD-A2DC-5E5F005992F5}">
      <dgm:prSet/>
      <dgm:spPr/>
      <dgm:t>
        <a:bodyPr/>
        <a:lstStyle/>
        <a:p>
          <a:endParaRPr lang="ru-RU"/>
        </a:p>
      </dgm:t>
    </dgm:pt>
    <dgm:pt modelId="{026216B8-E4F4-43B7-A99A-14130FA4B6D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050" dirty="0" smtClean="0"/>
            <a:t>Низкая заинтересованность муниципалитетов в развитии МСП</a:t>
          </a:r>
          <a:endParaRPr lang="ru-RU" sz="1050" dirty="0"/>
        </a:p>
      </dgm:t>
    </dgm:pt>
    <dgm:pt modelId="{A0856522-C2CF-444C-8CA0-BEC2D1229FFD}" type="parTrans" cxnId="{50C350E8-AD8C-4EF9-A4D9-52C6832DE49D}">
      <dgm:prSet/>
      <dgm:spPr/>
      <dgm:t>
        <a:bodyPr/>
        <a:lstStyle/>
        <a:p>
          <a:endParaRPr lang="ru-RU"/>
        </a:p>
      </dgm:t>
    </dgm:pt>
    <dgm:pt modelId="{6DBE87B8-6974-4AB2-90FE-A102BE33283F}" type="sibTrans" cxnId="{50C350E8-AD8C-4EF9-A4D9-52C6832DE49D}">
      <dgm:prSet/>
      <dgm:spPr/>
      <dgm:t>
        <a:bodyPr/>
        <a:lstStyle/>
        <a:p>
          <a:endParaRPr lang="ru-RU"/>
        </a:p>
      </dgm:t>
    </dgm:pt>
    <dgm:pt modelId="{3BE9FF3B-CDC2-4F53-B6D8-DD89378CFFC1}" type="pres">
      <dgm:prSet presAssocID="{88026834-8DD6-4FC5-91FF-024B595773D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7783F-6CBC-4717-A72A-6C0E11C61DCF}" type="pres">
      <dgm:prSet presAssocID="{88026834-8DD6-4FC5-91FF-024B595773D9}" presName="dummyMaxCanvas" presStyleCnt="0">
        <dgm:presLayoutVars/>
      </dgm:prSet>
      <dgm:spPr/>
    </dgm:pt>
    <dgm:pt modelId="{726C5A01-22F2-48E4-B83D-E271ED837222}" type="pres">
      <dgm:prSet presAssocID="{88026834-8DD6-4FC5-91FF-024B595773D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D22AB-E4A7-4897-9F2A-6A9318B18784}" type="pres">
      <dgm:prSet presAssocID="{88026834-8DD6-4FC5-91FF-024B595773D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FEE36-8460-4A8C-A440-7B6F4FECB8C7}" type="pres">
      <dgm:prSet presAssocID="{88026834-8DD6-4FC5-91FF-024B595773D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F2C2C-C3AF-4B24-ADEF-85B4E59FCCC8}" type="pres">
      <dgm:prSet presAssocID="{88026834-8DD6-4FC5-91FF-024B595773D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81CDF-3419-4FA9-914B-6101750EDB97}" type="pres">
      <dgm:prSet presAssocID="{88026834-8DD6-4FC5-91FF-024B595773D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3ED32-17FB-40C0-90AF-6FF55BF1E672}" type="pres">
      <dgm:prSet presAssocID="{88026834-8DD6-4FC5-91FF-024B595773D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FFDC1-E8DF-4BE6-8A89-C67026545E39}" type="pres">
      <dgm:prSet presAssocID="{88026834-8DD6-4FC5-91FF-024B595773D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7A302-B3D8-43DA-B4A9-AE8E9108536C}" type="pres">
      <dgm:prSet presAssocID="{88026834-8DD6-4FC5-91FF-024B595773D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BCE2A-E049-4001-AA12-BAAF2C7F97F6}" type="presOf" srcId="{67404A74-5774-4F44-BD5E-5E5245244862}" destId="{824F2C2C-C3AF-4B24-ADEF-85B4E59FCCC8}" srcOrd="0" destOrd="0" presId="urn:microsoft.com/office/officeart/2005/8/layout/vProcess5"/>
    <dgm:cxn modelId="{FCEA6354-5DC1-409E-801D-E7419503689F}" type="presOf" srcId="{88026834-8DD6-4FC5-91FF-024B595773D9}" destId="{3BE9FF3B-CDC2-4F53-B6D8-DD89378CFFC1}" srcOrd="0" destOrd="0" presId="urn:microsoft.com/office/officeart/2005/8/layout/vProcess5"/>
    <dgm:cxn modelId="{54A31222-9E5D-42ED-A98D-BD8F6EBFAD54}" type="presOf" srcId="{026216B8-E4F4-43B7-A99A-14130FA4B6DA}" destId="{272FEE36-8460-4A8C-A440-7B6F4FECB8C7}" srcOrd="0" destOrd="0" presId="urn:microsoft.com/office/officeart/2005/8/layout/vProcess5"/>
    <dgm:cxn modelId="{3CB94EA7-2F6B-4C94-96E6-879A49A06305}" type="presOf" srcId="{026216B8-E4F4-43B7-A99A-14130FA4B6DA}" destId="{8B07A302-B3D8-43DA-B4A9-AE8E9108536C}" srcOrd="1" destOrd="0" presId="urn:microsoft.com/office/officeart/2005/8/layout/vProcess5"/>
    <dgm:cxn modelId="{BDD391AA-359A-4ACD-A2DC-5E5F005992F5}" srcId="{88026834-8DD6-4FC5-91FF-024B595773D9}" destId="{9EE0826F-1363-4A57-8B79-F5DBFDFDA8C4}" srcOrd="1" destOrd="0" parTransId="{3E93C89D-9068-4C9D-97B2-7611AE4490F5}" sibTransId="{E6E89BD3-EB1E-4E73-83D3-503AF8A12DA2}"/>
    <dgm:cxn modelId="{4131C888-F215-447C-9FF2-C43F3B329115}" type="presOf" srcId="{9EE0826F-1363-4A57-8B79-F5DBFDFDA8C4}" destId="{468D22AB-E4A7-4897-9F2A-6A9318B18784}" srcOrd="0" destOrd="0" presId="urn:microsoft.com/office/officeart/2005/8/layout/vProcess5"/>
    <dgm:cxn modelId="{50C350E8-AD8C-4EF9-A4D9-52C6832DE49D}" srcId="{88026834-8DD6-4FC5-91FF-024B595773D9}" destId="{026216B8-E4F4-43B7-A99A-14130FA4B6DA}" srcOrd="2" destOrd="0" parTransId="{A0856522-C2CF-444C-8CA0-BEC2D1229FFD}" sibTransId="{6DBE87B8-6974-4AB2-90FE-A102BE33283F}"/>
    <dgm:cxn modelId="{2AAF98BB-3048-4C6B-9879-7DAF416051DF}" srcId="{88026834-8DD6-4FC5-91FF-024B595773D9}" destId="{1A0AB514-0A78-4D3F-93F3-EAEB5C22B581}" srcOrd="0" destOrd="0" parTransId="{EFF7FD6F-A61F-451A-9D96-9068C32C2D59}" sibTransId="{67404A74-5774-4F44-BD5E-5E5245244862}"/>
    <dgm:cxn modelId="{40045B0B-ABA2-437F-8465-E5A8C5E122A0}" type="presOf" srcId="{1A0AB514-0A78-4D3F-93F3-EAEB5C22B581}" destId="{7603ED32-17FB-40C0-90AF-6FF55BF1E672}" srcOrd="1" destOrd="0" presId="urn:microsoft.com/office/officeart/2005/8/layout/vProcess5"/>
    <dgm:cxn modelId="{4640F185-70EB-4889-91CB-5324870C891E}" type="presOf" srcId="{9EE0826F-1363-4A57-8B79-F5DBFDFDA8C4}" destId="{031FFDC1-E8DF-4BE6-8A89-C67026545E39}" srcOrd="1" destOrd="0" presId="urn:microsoft.com/office/officeart/2005/8/layout/vProcess5"/>
    <dgm:cxn modelId="{7432FF0B-ED6F-43B7-ADEB-019B41A25A18}" type="presOf" srcId="{E6E89BD3-EB1E-4E73-83D3-503AF8A12DA2}" destId="{D7D81CDF-3419-4FA9-914B-6101750EDB97}" srcOrd="0" destOrd="0" presId="urn:microsoft.com/office/officeart/2005/8/layout/vProcess5"/>
    <dgm:cxn modelId="{CC099EA0-8528-4C71-BA0F-AA8562F06A23}" type="presOf" srcId="{1A0AB514-0A78-4D3F-93F3-EAEB5C22B581}" destId="{726C5A01-22F2-48E4-B83D-E271ED837222}" srcOrd="0" destOrd="0" presId="urn:microsoft.com/office/officeart/2005/8/layout/vProcess5"/>
    <dgm:cxn modelId="{AFD0F0ED-AAD1-4E06-A6F0-17E0A6881001}" type="presParOf" srcId="{3BE9FF3B-CDC2-4F53-B6D8-DD89378CFFC1}" destId="{F547783F-6CBC-4717-A72A-6C0E11C61DCF}" srcOrd="0" destOrd="0" presId="urn:microsoft.com/office/officeart/2005/8/layout/vProcess5"/>
    <dgm:cxn modelId="{05C2AB9F-01D5-421D-9535-AC2D5E185108}" type="presParOf" srcId="{3BE9FF3B-CDC2-4F53-B6D8-DD89378CFFC1}" destId="{726C5A01-22F2-48E4-B83D-E271ED837222}" srcOrd="1" destOrd="0" presId="urn:microsoft.com/office/officeart/2005/8/layout/vProcess5"/>
    <dgm:cxn modelId="{E4980507-01AA-4456-8CFF-F0A594CE8F6F}" type="presParOf" srcId="{3BE9FF3B-CDC2-4F53-B6D8-DD89378CFFC1}" destId="{468D22AB-E4A7-4897-9F2A-6A9318B18784}" srcOrd="2" destOrd="0" presId="urn:microsoft.com/office/officeart/2005/8/layout/vProcess5"/>
    <dgm:cxn modelId="{6D8E6022-07FB-4FC8-9E47-C26F96761A1C}" type="presParOf" srcId="{3BE9FF3B-CDC2-4F53-B6D8-DD89378CFFC1}" destId="{272FEE36-8460-4A8C-A440-7B6F4FECB8C7}" srcOrd="3" destOrd="0" presId="urn:microsoft.com/office/officeart/2005/8/layout/vProcess5"/>
    <dgm:cxn modelId="{41745A37-BDD7-4AC6-8D85-2DF4B2C2DC76}" type="presParOf" srcId="{3BE9FF3B-CDC2-4F53-B6D8-DD89378CFFC1}" destId="{824F2C2C-C3AF-4B24-ADEF-85B4E59FCCC8}" srcOrd="4" destOrd="0" presId="urn:microsoft.com/office/officeart/2005/8/layout/vProcess5"/>
    <dgm:cxn modelId="{3D55229B-2C64-448A-94E3-6F288205D62E}" type="presParOf" srcId="{3BE9FF3B-CDC2-4F53-B6D8-DD89378CFFC1}" destId="{D7D81CDF-3419-4FA9-914B-6101750EDB97}" srcOrd="5" destOrd="0" presId="urn:microsoft.com/office/officeart/2005/8/layout/vProcess5"/>
    <dgm:cxn modelId="{4EF7E751-E207-4DC0-9A6A-57D11D96BD9C}" type="presParOf" srcId="{3BE9FF3B-CDC2-4F53-B6D8-DD89378CFFC1}" destId="{7603ED32-17FB-40C0-90AF-6FF55BF1E672}" srcOrd="6" destOrd="0" presId="urn:microsoft.com/office/officeart/2005/8/layout/vProcess5"/>
    <dgm:cxn modelId="{70BF8A79-3F82-4644-BE16-36218080B97F}" type="presParOf" srcId="{3BE9FF3B-CDC2-4F53-B6D8-DD89378CFFC1}" destId="{031FFDC1-E8DF-4BE6-8A89-C67026545E39}" srcOrd="7" destOrd="0" presId="urn:microsoft.com/office/officeart/2005/8/layout/vProcess5"/>
    <dgm:cxn modelId="{E601700F-1434-4DD8-81B9-843DCDA703FF}" type="presParOf" srcId="{3BE9FF3B-CDC2-4F53-B6D8-DD89378CFFC1}" destId="{8B07A302-B3D8-43DA-B4A9-AE8E9108536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F7305C-637C-47C0-8F95-84DEFAF2C51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670F9-1A66-4EB5-AFCE-3A5436A6EE78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Повышение финансирования программ поддержки успешным муниципалитетам</a:t>
          </a:r>
          <a:endParaRPr lang="ru-RU" dirty="0"/>
        </a:p>
      </dgm:t>
    </dgm:pt>
    <dgm:pt modelId="{22FAE5FC-EDF6-41FD-BA76-1BEAC994662B}" type="parTrans" cxnId="{DC7AC7E4-E372-4697-9965-D524F5E54095}">
      <dgm:prSet/>
      <dgm:spPr/>
      <dgm:t>
        <a:bodyPr/>
        <a:lstStyle/>
        <a:p>
          <a:endParaRPr lang="ru-RU"/>
        </a:p>
      </dgm:t>
    </dgm:pt>
    <dgm:pt modelId="{C8989FA4-7F50-4F55-A48D-84116436075D}" type="sibTrans" cxnId="{DC7AC7E4-E372-4697-9965-D524F5E54095}">
      <dgm:prSet/>
      <dgm:spPr/>
      <dgm:t>
        <a:bodyPr/>
        <a:lstStyle/>
        <a:p>
          <a:endParaRPr lang="ru-RU"/>
        </a:p>
      </dgm:t>
    </dgm:pt>
    <dgm:pt modelId="{790D3D0A-ED79-42C1-AFA4-53877767BD7D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900" dirty="0" smtClean="0"/>
            <a:t>Передача всех налогов от МСП на местный уровень</a:t>
          </a:r>
          <a:endParaRPr lang="ru-RU" sz="900" dirty="0"/>
        </a:p>
      </dgm:t>
    </dgm:pt>
    <dgm:pt modelId="{11DEC650-9BE1-4B02-94C9-C81003F71FD3}" type="parTrans" cxnId="{CDB3FCB5-6901-4C5C-BB55-E2432A136818}">
      <dgm:prSet/>
      <dgm:spPr/>
      <dgm:t>
        <a:bodyPr/>
        <a:lstStyle/>
        <a:p>
          <a:endParaRPr lang="ru-RU"/>
        </a:p>
      </dgm:t>
    </dgm:pt>
    <dgm:pt modelId="{2DFD8783-68DA-4009-B387-E098212F3578}" type="sibTrans" cxnId="{CDB3FCB5-6901-4C5C-BB55-E2432A136818}">
      <dgm:prSet/>
      <dgm:spPr/>
      <dgm:t>
        <a:bodyPr/>
        <a:lstStyle/>
        <a:p>
          <a:endParaRPr lang="ru-RU"/>
        </a:p>
      </dgm:t>
    </dgm:pt>
    <dgm:pt modelId="{D5646F1C-1FEC-44D5-93EF-4C5646116A0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900" dirty="0" smtClean="0"/>
            <a:t>Обновление KPI для местных властей по развитию МСП</a:t>
          </a:r>
          <a:endParaRPr lang="ru-RU" sz="900" dirty="0"/>
        </a:p>
      </dgm:t>
    </dgm:pt>
    <dgm:pt modelId="{81C1A451-0C41-416E-94CE-A52B42224960}" type="parTrans" cxnId="{27ABC6DA-492D-4C64-84CA-63D21982703F}">
      <dgm:prSet/>
      <dgm:spPr/>
      <dgm:t>
        <a:bodyPr/>
        <a:lstStyle/>
        <a:p>
          <a:endParaRPr lang="ru-RU"/>
        </a:p>
      </dgm:t>
    </dgm:pt>
    <dgm:pt modelId="{04F56030-09B7-4F60-84D2-0BB7F59BC856}" type="sibTrans" cxnId="{27ABC6DA-492D-4C64-84CA-63D21982703F}">
      <dgm:prSet/>
      <dgm:spPr/>
      <dgm:t>
        <a:bodyPr/>
        <a:lstStyle/>
        <a:p>
          <a:endParaRPr lang="ru-RU"/>
        </a:p>
      </dgm:t>
    </dgm:pt>
    <dgm:pt modelId="{D67672EA-7C82-436B-A244-B039DD66EADE}" type="pres">
      <dgm:prSet presAssocID="{4DF7305C-637C-47C0-8F95-84DEFAF2C51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828B0-7868-4AD9-99B6-AF29BCE5645A}" type="pres">
      <dgm:prSet presAssocID="{90D670F9-1A66-4EB5-AFCE-3A5436A6EE78}" presName="gear1" presStyleLbl="node1" presStyleIdx="0" presStyleCnt="3" custAng="21166916" custLinFactNeighborX="-5708" custLinFactNeighborY="52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9A65-0DD6-4530-9DD2-0556944CE25D}" type="pres">
      <dgm:prSet presAssocID="{90D670F9-1A66-4EB5-AFCE-3A5436A6EE78}" presName="gear1srcNode" presStyleLbl="node1" presStyleIdx="0" presStyleCnt="3"/>
      <dgm:spPr/>
      <dgm:t>
        <a:bodyPr/>
        <a:lstStyle/>
        <a:p>
          <a:endParaRPr lang="ru-RU"/>
        </a:p>
      </dgm:t>
    </dgm:pt>
    <dgm:pt modelId="{1B9E074A-4ACE-4465-8EFB-54CC9420AD9C}" type="pres">
      <dgm:prSet presAssocID="{90D670F9-1A66-4EB5-AFCE-3A5436A6EE78}" presName="gear1dstNode" presStyleLbl="node1" presStyleIdx="0" presStyleCnt="3"/>
      <dgm:spPr/>
      <dgm:t>
        <a:bodyPr/>
        <a:lstStyle/>
        <a:p>
          <a:endParaRPr lang="ru-RU"/>
        </a:p>
      </dgm:t>
    </dgm:pt>
    <dgm:pt modelId="{099EC721-51FE-4426-97EB-F40CA5C29832}" type="pres">
      <dgm:prSet presAssocID="{790D3D0A-ED79-42C1-AFA4-53877767BD7D}" presName="gear2" presStyleLbl="node1" presStyleIdx="1" presStyleCnt="3" custScaleX="123256" custScaleY="119382" custLinFactNeighborX="-20872" custLinFactNeighborY="-1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8CC6A-530B-430A-A446-4FB814A38F17}" type="pres">
      <dgm:prSet presAssocID="{790D3D0A-ED79-42C1-AFA4-53877767BD7D}" presName="gear2srcNode" presStyleLbl="node1" presStyleIdx="1" presStyleCnt="3"/>
      <dgm:spPr/>
      <dgm:t>
        <a:bodyPr/>
        <a:lstStyle/>
        <a:p>
          <a:endParaRPr lang="ru-RU"/>
        </a:p>
      </dgm:t>
    </dgm:pt>
    <dgm:pt modelId="{5BD1F7AA-C288-45DF-8751-A4116BB91810}" type="pres">
      <dgm:prSet presAssocID="{790D3D0A-ED79-42C1-AFA4-53877767BD7D}" presName="gear2dstNode" presStyleLbl="node1" presStyleIdx="1" presStyleCnt="3"/>
      <dgm:spPr/>
      <dgm:t>
        <a:bodyPr/>
        <a:lstStyle/>
        <a:p>
          <a:endParaRPr lang="ru-RU"/>
        </a:p>
      </dgm:t>
    </dgm:pt>
    <dgm:pt modelId="{D03A6DAC-FFCC-4392-809F-3C6A31332913}" type="pres">
      <dgm:prSet presAssocID="{D5646F1C-1FEC-44D5-93EF-4C5646116A0A}" presName="gear3" presStyleLbl="node1" presStyleIdx="2" presStyleCnt="3" custAng="900000" custScaleX="127295" custScaleY="122712" custLinFactNeighborX="2359" custLinFactNeighborY="-9955"/>
      <dgm:spPr/>
      <dgm:t>
        <a:bodyPr/>
        <a:lstStyle/>
        <a:p>
          <a:endParaRPr lang="ru-RU"/>
        </a:p>
      </dgm:t>
    </dgm:pt>
    <dgm:pt modelId="{54A9290D-C5E1-483D-967D-8026B1DD85C1}" type="pres">
      <dgm:prSet presAssocID="{D5646F1C-1FEC-44D5-93EF-4C5646116A0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67543-0604-4A0D-8C79-3C984295AFB0}" type="pres">
      <dgm:prSet presAssocID="{D5646F1C-1FEC-44D5-93EF-4C5646116A0A}" presName="gear3srcNode" presStyleLbl="node1" presStyleIdx="2" presStyleCnt="3"/>
      <dgm:spPr/>
      <dgm:t>
        <a:bodyPr/>
        <a:lstStyle/>
        <a:p>
          <a:endParaRPr lang="ru-RU"/>
        </a:p>
      </dgm:t>
    </dgm:pt>
    <dgm:pt modelId="{BBD074B2-1929-4378-96F8-CC1C2527F6D6}" type="pres">
      <dgm:prSet presAssocID="{D5646F1C-1FEC-44D5-93EF-4C5646116A0A}" presName="gear3dstNode" presStyleLbl="node1" presStyleIdx="2" presStyleCnt="3"/>
      <dgm:spPr/>
      <dgm:t>
        <a:bodyPr/>
        <a:lstStyle/>
        <a:p>
          <a:endParaRPr lang="ru-RU"/>
        </a:p>
      </dgm:t>
    </dgm:pt>
    <dgm:pt modelId="{0FBFE465-E467-48D0-BCD1-80CE22C227D2}" type="pres">
      <dgm:prSet presAssocID="{C8989FA4-7F50-4F55-A48D-84116436075D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8D8BDF5-5A4C-4127-B647-7E72780CBB3C}" type="pres">
      <dgm:prSet presAssocID="{2DFD8783-68DA-4009-B387-E098212F3578}" presName="connector2" presStyleLbl="sibTrans2D1" presStyleIdx="1" presStyleCnt="3" custLinFactNeighborX="-25206" custLinFactNeighborY="2645"/>
      <dgm:spPr/>
      <dgm:t>
        <a:bodyPr/>
        <a:lstStyle/>
        <a:p>
          <a:endParaRPr lang="ru-RU"/>
        </a:p>
      </dgm:t>
    </dgm:pt>
    <dgm:pt modelId="{DBCB3E10-6632-492F-B66F-0D85C1816446}" type="pres">
      <dgm:prSet presAssocID="{04F56030-09B7-4F60-84D2-0BB7F59BC856}" presName="connector3" presStyleLbl="sibTrans2D1" presStyleIdx="2" presStyleCnt="3" custLinFactNeighborX="-18240" custLinFactNeighborY="-7027"/>
      <dgm:spPr/>
      <dgm:t>
        <a:bodyPr/>
        <a:lstStyle/>
        <a:p>
          <a:endParaRPr lang="ru-RU"/>
        </a:p>
      </dgm:t>
    </dgm:pt>
  </dgm:ptLst>
  <dgm:cxnLst>
    <dgm:cxn modelId="{CDB3FCB5-6901-4C5C-BB55-E2432A136818}" srcId="{4DF7305C-637C-47C0-8F95-84DEFAF2C518}" destId="{790D3D0A-ED79-42C1-AFA4-53877767BD7D}" srcOrd="1" destOrd="0" parTransId="{11DEC650-9BE1-4B02-94C9-C81003F71FD3}" sibTransId="{2DFD8783-68DA-4009-B387-E098212F3578}"/>
    <dgm:cxn modelId="{E6A8C234-37F2-442C-BC37-C2C022C02AF9}" type="presOf" srcId="{04F56030-09B7-4F60-84D2-0BB7F59BC856}" destId="{DBCB3E10-6632-492F-B66F-0D85C1816446}" srcOrd="0" destOrd="0" presId="urn:microsoft.com/office/officeart/2005/8/layout/gear1"/>
    <dgm:cxn modelId="{B38FE84F-734F-4284-96EE-9B0FB7A8BB36}" type="presOf" srcId="{90D670F9-1A66-4EB5-AFCE-3A5436A6EE78}" destId="{1B9E074A-4ACE-4465-8EFB-54CC9420AD9C}" srcOrd="2" destOrd="0" presId="urn:microsoft.com/office/officeart/2005/8/layout/gear1"/>
    <dgm:cxn modelId="{042FD3B7-110B-4BB5-A8F1-92A1F877F2EB}" type="presOf" srcId="{D5646F1C-1FEC-44D5-93EF-4C5646116A0A}" destId="{BBD074B2-1929-4378-96F8-CC1C2527F6D6}" srcOrd="3" destOrd="0" presId="urn:microsoft.com/office/officeart/2005/8/layout/gear1"/>
    <dgm:cxn modelId="{F2AB4567-7DE9-448D-BD2B-63A433D1854C}" type="presOf" srcId="{790D3D0A-ED79-42C1-AFA4-53877767BD7D}" destId="{099EC721-51FE-4426-97EB-F40CA5C29832}" srcOrd="0" destOrd="0" presId="urn:microsoft.com/office/officeart/2005/8/layout/gear1"/>
    <dgm:cxn modelId="{DC7AC7E4-E372-4697-9965-D524F5E54095}" srcId="{4DF7305C-637C-47C0-8F95-84DEFAF2C518}" destId="{90D670F9-1A66-4EB5-AFCE-3A5436A6EE78}" srcOrd="0" destOrd="0" parTransId="{22FAE5FC-EDF6-41FD-BA76-1BEAC994662B}" sibTransId="{C8989FA4-7F50-4F55-A48D-84116436075D}"/>
    <dgm:cxn modelId="{C6F7403A-0786-4A22-B280-0823D957C5B7}" type="presOf" srcId="{D5646F1C-1FEC-44D5-93EF-4C5646116A0A}" destId="{D03A6DAC-FFCC-4392-809F-3C6A31332913}" srcOrd="0" destOrd="0" presId="urn:microsoft.com/office/officeart/2005/8/layout/gear1"/>
    <dgm:cxn modelId="{27ABC6DA-492D-4C64-84CA-63D21982703F}" srcId="{4DF7305C-637C-47C0-8F95-84DEFAF2C518}" destId="{D5646F1C-1FEC-44D5-93EF-4C5646116A0A}" srcOrd="2" destOrd="0" parTransId="{81C1A451-0C41-416E-94CE-A52B42224960}" sibTransId="{04F56030-09B7-4F60-84D2-0BB7F59BC856}"/>
    <dgm:cxn modelId="{54BB7916-6CE9-464C-A8F8-EE2941093880}" type="presOf" srcId="{D5646F1C-1FEC-44D5-93EF-4C5646116A0A}" destId="{54A9290D-C5E1-483D-967D-8026B1DD85C1}" srcOrd="1" destOrd="0" presId="urn:microsoft.com/office/officeart/2005/8/layout/gear1"/>
    <dgm:cxn modelId="{8FBFA761-3C97-4D15-9979-51D04A544AA4}" type="presOf" srcId="{790D3D0A-ED79-42C1-AFA4-53877767BD7D}" destId="{5BD1F7AA-C288-45DF-8751-A4116BB91810}" srcOrd="2" destOrd="0" presId="urn:microsoft.com/office/officeart/2005/8/layout/gear1"/>
    <dgm:cxn modelId="{AACD020F-00C5-4D3D-BF28-93E7E4BBE444}" type="presOf" srcId="{90D670F9-1A66-4EB5-AFCE-3A5436A6EE78}" destId="{28A29A65-0DD6-4530-9DD2-0556944CE25D}" srcOrd="1" destOrd="0" presId="urn:microsoft.com/office/officeart/2005/8/layout/gear1"/>
    <dgm:cxn modelId="{397E1418-39F9-4155-986E-32D667223908}" type="presOf" srcId="{4DF7305C-637C-47C0-8F95-84DEFAF2C518}" destId="{D67672EA-7C82-436B-A244-B039DD66EADE}" srcOrd="0" destOrd="0" presId="urn:microsoft.com/office/officeart/2005/8/layout/gear1"/>
    <dgm:cxn modelId="{5494882A-6A1C-47C7-9A10-07C1A6E15E6C}" type="presOf" srcId="{2DFD8783-68DA-4009-B387-E098212F3578}" destId="{48D8BDF5-5A4C-4127-B647-7E72780CBB3C}" srcOrd="0" destOrd="0" presId="urn:microsoft.com/office/officeart/2005/8/layout/gear1"/>
    <dgm:cxn modelId="{86292C55-F851-48E3-8C24-E175FBAC5192}" type="presOf" srcId="{D5646F1C-1FEC-44D5-93EF-4C5646116A0A}" destId="{13767543-0604-4A0D-8C79-3C984295AFB0}" srcOrd="2" destOrd="0" presId="urn:microsoft.com/office/officeart/2005/8/layout/gear1"/>
    <dgm:cxn modelId="{B5ABFE95-C769-4F27-9427-A0524ED8F954}" type="presOf" srcId="{90D670F9-1A66-4EB5-AFCE-3A5436A6EE78}" destId="{018828B0-7868-4AD9-99B6-AF29BCE5645A}" srcOrd="0" destOrd="0" presId="urn:microsoft.com/office/officeart/2005/8/layout/gear1"/>
    <dgm:cxn modelId="{D43F1743-429F-4EF8-9C8B-83F095927E0C}" type="presOf" srcId="{790D3D0A-ED79-42C1-AFA4-53877767BD7D}" destId="{ABF8CC6A-530B-430A-A446-4FB814A38F17}" srcOrd="1" destOrd="0" presId="urn:microsoft.com/office/officeart/2005/8/layout/gear1"/>
    <dgm:cxn modelId="{66B83F21-E14A-4D15-BF84-B26F5306FDD1}" type="presOf" srcId="{C8989FA4-7F50-4F55-A48D-84116436075D}" destId="{0FBFE465-E467-48D0-BCD1-80CE22C227D2}" srcOrd="0" destOrd="0" presId="urn:microsoft.com/office/officeart/2005/8/layout/gear1"/>
    <dgm:cxn modelId="{78BEDCA0-731E-4100-9AC9-BD04E1DF501E}" type="presParOf" srcId="{D67672EA-7C82-436B-A244-B039DD66EADE}" destId="{018828B0-7868-4AD9-99B6-AF29BCE5645A}" srcOrd="0" destOrd="0" presId="urn:microsoft.com/office/officeart/2005/8/layout/gear1"/>
    <dgm:cxn modelId="{A5EA6583-4622-46BF-8284-0B08FEAFC238}" type="presParOf" srcId="{D67672EA-7C82-436B-A244-B039DD66EADE}" destId="{28A29A65-0DD6-4530-9DD2-0556944CE25D}" srcOrd="1" destOrd="0" presId="urn:microsoft.com/office/officeart/2005/8/layout/gear1"/>
    <dgm:cxn modelId="{21664104-E3B2-4410-8337-FD9BDC229DCC}" type="presParOf" srcId="{D67672EA-7C82-436B-A244-B039DD66EADE}" destId="{1B9E074A-4ACE-4465-8EFB-54CC9420AD9C}" srcOrd="2" destOrd="0" presId="urn:microsoft.com/office/officeart/2005/8/layout/gear1"/>
    <dgm:cxn modelId="{8EA49570-64DE-400A-920A-79C802AC7C93}" type="presParOf" srcId="{D67672EA-7C82-436B-A244-B039DD66EADE}" destId="{099EC721-51FE-4426-97EB-F40CA5C29832}" srcOrd="3" destOrd="0" presId="urn:microsoft.com/office/officeart/2005/8/layout/gear1"/>
    <dgm:cxn modelId="{E096B661-210A-4F7A-B8CB-3164141B9FE0}" type="presParOf" srcId="{D67672EA-7C82-436B-A244-B039DD66EADE}" destId="{ABF8CC6A-530B-430A-A446-4FB814A38F17}" srcOrd="4" destOrd="0" presId="urn:microsoft.com/office/officeart/2005/8/layout/gear1"/>
    <dgm:cxn modelId="{5895CBA9-4DB7-488D-A05D-35FD3BAA1B2E}" type="presParOf" srcId="{D67672EA-7C82-436B-A244-B039DD66EADE}" destId="{5BD1F7AA-C288-45DF-8751-A4116BB91810}" srcOrd="5" destOrd="0" presId="urn:microsoft.com/office/officeart/2005/8/layout/gear1"/>
    <dgm:cxn modelId="{315D7D57-0B2E-4713-9382-37D744EDCAC2}" type="presParOf" srcId="{D67672EA-7C82-436B-A244-B039DD66EADE}" destId="{D03A6DAC-FFCC-4392-809F-3C6A31332913}" srcOrd="6" destOrd="0" presId="urn:microsoft.com/office/officeart/2005/8/layout/gear1"/>
    <dgm:cxn modelId="{5C87049D-FF42-4F33-B964-93ECF3BAECE0}" type="presParOf" srcId="{D67672EA-7C82-436B-A244-B039DD66EADE}" destId="{54A9290D-C5E1-483D-967D-8026B1DD85C1}" srcOrd="7" destOrd="0" presId="urn:microsoft.com/office/officeart/2005/8/layout/gear1"/>
    <dgm:cxn modelId="{185A842F-2637-46FE-A0DA-CEA0B9413421}" type="presParOf" srcId="{D67672EA-7C82-436B-A244-B039DD66EADE}" destId="{13767543-0604-4A0D-8C79-3C984295AFB0}" srcOrd="8" destOrd="0" presId="urn:microsoft.com/office/officeart/2005/8/layout/gear1"/>
    <dgm:cxn modelId="{04FD9A05-7DCD-43FE-B875-138FAC2E51B6}" type="presParOf" srcId="{D67672EA-7C82-436B-A244-B039DD66EADE}" destId="{BBD074B2-1929-4378-96F8-CC1C2527F6D6}" srcOrd="9" destOrd="0" presId="urn:microsoft.com/office/officeart/2005/8/layout/gear1"/>
    <dgm:cxn modelId="{E79A62EF-A524-425D-8C76-90E708CB9834}" type="presParOf" srcId="{D67672EA-7C82-436B-A244-B039DD66EADE}" destId="{0FBFE465-E467-48D0-BCD1-80CE22C227D2}" srcOrd="10" destOrd="0" presId="urn:microsoft.com/office/officeart/2005/8/layout/gear1"/>
    <dgm:cxn modelId="{F332F910-472F-4A07-BB33-3501771CF9FD}" type="presParOf" srcId="{D67672EA-7C82-436B-A244-B039DD66EADE}" destId="{48D8BDF5-5A4C-4127-B647-7E72780CBB3C}" srcOrd="11" destOrd="0" presId="urn:microsoft.com/office/officeart/2005/8/layout/gear1"/>
    <dgm:cxn modelId="{430F4044-F40B-4FDF-93B9-882429551CE9}" type="presParOf" srcId="{D67672EA-7C82-436B-A244-B039DD66EADE}" destId="{DBCB3E10-6632-492F-B66F-0D85C181644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8003BA8-B762-4644-924D-4BD46353406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68D2B8-1326-4BCE-8CF8-3DC42A41364F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1100" b="1" dirty="0" smtClean="0">
              <a:solidFill>
                <a:schemeClr val="bg2"/>
              </a:solidFill>
            </a:rPr>
            <a:t>&gt; 20 млн. трудоспособных граждан в теневом секторе </a:t>
          </a:r>
          <a:endParaRPr lang="ru-RU" sz="1100" b="1" dirty="0">
            <a:solidFill>
              <a:schemeClr val="bg2"/>
            </a:solidFill>
          </a:endParaRPr>
        </a:p>
      </dgm:t>
    </dgm:pt>
    <dgm:pt modelId="{49C9AE08-930D-4B1A-850F-6653BFA2A361}" type="parTrans" cxnId="{8A3C21BC-5272-479A-B252-E4E9001D6A9C}">
      <dgm:prSet/>
      <dgm:spPr/>
      <dgm:t>
        <a:bodyPr/>
        <a:lstStyle/>
        <a:p>
          <a:endParaRPr lang="ru-RU"/>
        </a:p>
      </dgm:t>
    </dgm:pt>
    <dgm:pt modelId="{E1B447C0-BEB5-4C01-8158-3DEC80B68C75}" type="sibTrans" cxnId="{8A3C21BC-5272-479A-B252-E4E9001D6A9C}">
      <dgm:prSet/>
      <dgm:spPr/>
      <dgm:t>
        <a:bodyPr/>
        <a:lstStyle/>
        <a:p>
          <a:endParaRPr lang="ru-RU"/>
        </a:p>
      </dgm:t>
    </dgm:pt>
    <dgm:pt modelId="{2139346B-0FC4-4D4A-B0CB-28C308BAB7CC}">
      <dgm:prSet custT="1"/>
      <dgm:spPr>
        <a:solidFill>
          <a:srgbClr val="76B531"/>
        </a:solidFill>
      </dgm:spPr>
      <dgm:t>
        <a:bodyPr/>
        <a:lstStyle/>
        <a:p>
          <a:pPr rtl="0"/>
          <a:r>
            <a:rPr lang="ru-RU" sz="1100" dirty="0" smtClean="0"/>
            <a:t>Высокий потенциал для развития предпринимательской активности населения</a:t>
          </a:r>
          <a:endParaRPr lang="ru-RU" sz="1100" dirty="0"/>
        </a:p>
      </dgm:t>
    </dgm:pt>
    <dgm:pt modelId="{729CB37D-8DB8-4E65-97B8-08D77C787E78}" type="parTrans" cxnId="{F0E4046F-F412-47B1-9B0E-F20BA333313F}">
      <dgm:prSet/>
      <dgm:spPr/>
      <dgm:t>
        <a:bodyPr/>
        <a:lstStyle/>
        <a:p>
          <a:endParaRPr lang="ru-RU"/>
        </a:p>
      </dgm:t>
    </dgm:pt>
    <dgm:pt modelId="{235AB14A-EE83-411B-98B0-5458CD053F26}" type="sibTrans" cxnId="{F0E4046F-F412-47B1-9B0E-F20BA333313F}">
      <dgm:prSet/>
      <dgm:spPr/>
      <dgm:t>
        <a:bodyPr/>
        <a:lstStyle/>
        <a:p>
          <a:endParaRPr lang="ru-RU"/>
        </a:p>
      </dgm:t>
    </dgm:pt>
    <dgm:pt modelId="{0AD1F590-AB9C-43B0-B3FC-880471A4EA20}">
      <dgm:prSet/>
      <dgm:spPr>
        <a:solidFill>
          <a:srgbClr val="76B531"/>
        </a:solidFill>
      </dgm:spPr>
      <dgm:t>
        <a:bodyPr/>
        <a:lstStyle/>
        <a:p>
          <a:pPr rtl="0"/>
          <a:r>
            <a:rPr lang="ru-RU" dirty="0" smtClean="0"/>
            <a:t>При покупке дешевого патента для </a:t>
          </a:r>
          <a:r>
            <a:rPr lang="ru-RU" dirty="0" err="1" smtClean="0"/>
            <a:t>самозанятых</a:t>
          </a:r>
          <a:r>
            <a:rPr lang="ru-RU" dirty="0" smtClean="0"/>
            <a:t> граждане переходят в легальное поле </a:t>
          </a:r>
          <a:endParaRPr lang="ru-RU" dirty="0"/>
        </a:p>
      </dgm:t>
    </dgm:pt>
    <dgm:pt modelId="{1D8CA832-F2BB-4497-9EEC-C3B1782121EE}" type="parTrans" cxnId="{5386219C-2019-4535-9896-73D44E5F4FF1}">
      <dgm:prSet/>
      <dgm:spPr/>
      <dgm:t>
        <a:bodyPr/>
        <a:lstStyle/>
        <a:p>
          <a:endParaRPr lang="ru-RU"/>
        </a:p>
      </dgm:t>
    </dgm:pt>
    <dgm:pt modelId="{F523B54B-5B2C-4B01-9B7E-AC6487B63DEE}" type="sibTrans" cxnId="{5386219C-2019-4535-9896-73D44E5F4FF1}">
      <dgm:prSet/>
      <dgm:spPr/>
      <dgm:t>
        <a:bodyPr/>
        <a:lstStyle/>
        <a:p>
          <a:endParaRPr lang="ru-RU"/>
        </a:p>
      </dgm:t>
    </dgm:pt>
    <dgm:pt modelId="{B75B366D-B58B-4519-BE37-E61AEA9D6EF0}">
      <dgm:prSet/>
      <dgm:spPr>
        <a:solidFill>
          <a:srgbClr val="76B531"/>
        </a:solidFill>
      </dgm:spPr>
      <dgm:t>
        <a:bodyPr/>
        <a:lstStyle/>
        <a:p>
          <a:pPr rtl="0"/>
          <a:r>
            <a:rPr lang="ru-RU" dirty="0" smtClean="0"/>
            <a:t>Кроме оплаты патента не нужно уплачивать налоги и страховые взносы </a:t>
          </a:r>
          <a:endParaRPr lang="ru-RU" dirty="0"/>
        </a:p>
      </dgm:t>
    </dgm:pt>
    <dgm:pt modelId="{157B8047-3A86-4F87-81C2-609C51BF68FE}" type="parTrans" cxnId="{1BA1A71C-577F-49A9-9001-6A586AAF3E9E}">
      <dgm:prSet/>
      <dgm:spPr/>
      <dgm:t>
        <a:bodyPr/>
        <a:lstStyle/>
        <a:p>
          <a:endParaRPr lang="ru-RU"/>
        </a:p>
      </dgm:t>
    </dgm:pt>
    <dgm:pt modelId="{0408FBA4-5283-4275-876D-78206019DD84}" type="sibTrans" cxnId="{1BA1A71C-577F-49A9-9001-6A586AAF3E9E}">
      <dgm:prSet/>
      <dgm:spPr/>
      <dgm:t>
        <a:bodyPr/>
        <a:lstStyle/>
        <a:p>
          <a:endParaRPr lang="ru-RU"/>
        </a:p>
      </dgm:t>
    </dgm:pt>
    <dgm:pt modelId="{CF8A55E0-D26E-476E-BE4B-5BF12C27EC7A}" type="pres">
      <dgm:prSet presAssocID="{28003BA8-B762-4644-924D-4BD46353406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6D2304-8992-4405-A0DB-B65B242B9E9F}" type="pres">
      <dgm:prSet presAssocID="{8968D2B8-1326-4BCE-8CF8-3DC42A41364F}" presName="composite" presStyleCnt="0"/>
      <dgm:spPr/>
    </dgm:pt>
    <dgm:pt modelId="{04FA461B-EB12-4DEC-BF57-B876CA486861}" type="pres">
      <dgm:prSet presAssocID="{8968D2B8-1326-4BCE-8CF8-3DC42A41364F}" presName="bentUpArrow1" presStyleLbl="alignImgPlace1" presStyleIdx="0" presStyleCnt="3" custScaleY="83202" custLinFactNeighborX="-40883" custLinFactNeighborY="-350"/>
      <dgm:spPr/>
      <dgm:t>
        <a:bodyPr/>
        <a:lstStyle/>
        <a:p>
          <a:endParaRPr lang="ru-RU"/>
        </a:p>
      </dgm:t>
    </dgm:pt>
    <dgm:pt modelId="{960E5A3E-1EF6-46B2-B853-F445C7AFFD6B}" type="pres">
      <dgm:prSet presAssocID="{8968D2B8-1326-4BCE-8CF8-3DC42A41364F}" presName="ParentText" presStyleLbl="node1" presStyleIdx="0" presStyleCnt="4" custLinFactNeighborX="-25935" custLinFactNeighborY="-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323C-157F-44AE-A608-FD9BC139FF65}" type="pres">
      <dgm:prSet presAssocID="{8968D2B8-1326-4BCE-8CF8-3DC42A41364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31264D6-3CD9-4FE4-AF92-A4F26C1EE8FC}" type="pres">
      <dgm:prSet presAssocID="{E1B447C0-BEB5-4C01-8158-3DEC80B68C75}" presName="sibTrans" presStyleCnt="0"/>
      <dgm:spPr/>
    </dgm:pt>
    <dgm:pt modelId="{39639DAF-F17D-40E1-947E-CB1A8C9AE364}" type="pres">
      <dgm:prSet presAssocID="{2139346B-0FC4-4D4A-B0CB-28C308BAB7CC}" presName="composite" presStyleCnt="0"/>
      <dgm:spPr/>
    </dgm:pt>
    <dgm:pt modelId="{5E506B35-1F47-49E0-BA47-FF25F3D24895}" type="pres">
      <dgm:prSet presAssocID="{2139346B-0FC4-4D4A-B0CB-28C308BAB7CC}" presName="bentUpArrow1" presStyleLbl="alignImgPlace1" presStyleIdx="1" presStyleCnt="3" custScaleX="91420" custScaleY="79024" custLinFactNeighborX="-53560" custLinFactNeighborY="-7519"/>
      <dgm:spPr/>
    </dgm:pt>
    <dgm:pt modelId="{59985D76-2654-4CF1-8306-97CD690B8ED7}" type="pres">
      <dgm:prSet presAssocID="{2139346B-0FC4-4D4A-B0CB-28C308BAB7CC}" presName="ParentText" presStyleLbl="node1" presStyleIdx="1" presStyleCnt="4" custLinFactNeighborX="-34508" custLinFactNeighborY="-55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3D129-B4E3-4F2C-9A42-F31CECA4DA90}" type="pres">
      <dgm:prSet presAssocID="{2139346B-0FC4-4D4A-B0CB-28C308BAB7C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9C9E814-30D0-4173-B0CA-6E94FE0F0C55}" type="pres">
      <dgm:prSet presAssocID="{235AB14A-EE83-411B-98B0-5458CD053F26}" presName="sibTrans" presStyleCnt="0"/>
      <dgm:spPr/>
    </dgm:pt>
    <dgm:pt modelId="{26E05A8A-1A9E-4F52-A48C-BB0B059193ED}" type="pres">
      <dgm:prSet presAssocID="{0AD1F590-AB9C-43B0-B3FC-880471A4EA20}" presName="composite" presStyleCnt="0"/>
      <dgm:spPr/>
    </dgm:pt>
    <dgm:pt modelId="{0752EA9E-2093-4B51-970C-4C05D563652E}" type="pres">
      <dgm:prSet presAssocID="{0AD1F590-AB9C-43B0-B3FC-880471A4EA20}" presName="bentUpArrow1" presStyleLbl="alignImgPlace1" presStyleIdx="2" presStyleCnt="3" custScaleX="94928" custScaleY="80105" custLinFactNeighborX="-64941" custLinFactNeighborY="-14744"/>
      <dgm:spPr/>
    </dgm:pt>
    <dgm:pt modelId="{67B62805-D076-4AAB-BC8D-636BEA0809B0}" type="pres">
      <dgm:prSet presAssocID="{0AD1F590-AB9C-43B0-B3FC-880471A4EA20}" presName="ParentText" presStyleLbl="node1" presStyleIdx="2" presStyleCnt="4" custLinFactNeighborX="-38125" custLinFactNeighborY="-116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11A6A-BD87-4657-84FA-F2B0F88D7EE9}" type="pres">
      <dgm:prSet presAssocID="{0AD1F590-AB9C-43B0-B3FC-880471A4EA2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533A27C-E358-4031-B417-7D7441EBE35C}" type="pres">
      <dgm:prSet presAssocID="{F523B54B-5B2C-4B01-9B7E-AC6487B63DEE}" presName="sibTrans" presStyleCnt="0"/>
      <dgm:spPr/>
    </dgm:pt>
    <dgm:pt modelId="{D41E5A9B-B897-45E0-BECC-D31093188544}" type="pres">
      <dgm:prSet presAssocID="{B75B366D-B58B-4519-BE37-E61AEA9D6EF0}" presName="composite" presStyleCnt="0"/>
      <dgm:spPr/>
    </dgm:pt>
    <dgm:pt modelId="{C4C7345F-5166-4B63-9BAE-084B67182889}" type="pres">
      <dgm:prSet presAssocID="{B75B366D-B58B-4519-BE37-E61AEA9D6EF0}" presName="ParentText" presStyleLbl="node1" presStyleIdx="3" presStyleCnt="4" custLinFactNeighborX="-46560" custLinFactNeighborY="-17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2338E-DDE8-48DC-BC1B-093334458ED3}" type="presOf" srcId="{8968D2B8-1326-4BCE-8CF8-3DC42A41364F}" destId="{960E5A3E-1EF6-46B2-B853-F445C7AFFD6B}" srcOrd="0" destOrd="0" presId="urn:microsoft.com/office/officeart/2005/8/layout/StepDownProcess"/>
    <dgm:cxn modelId="{5386219C-2019-4535-9896-73D44E5F4FF1}" srcId="{28003BA8-B762-4644-924D-4BD463534064}" destId="{0AD1F590-AB9C-43B0-B3FC-880471A4EA20}" srcOrd="2" destOrd="0" parTransId="{1D8CA832-F2BB-4497-9EEC-C3B1782121EE}" sibTransId="{F523B54B-5B2C-4B01-9B7E-AC6487B63DEE}"/>
    <dgm:cxn modelId="{EC90DA88-A086-47D8-91A4-465ED2B8A433}" type="presOf" srcId="{B75B366D-B58B-4519-BE37-E61AEA9D6EF0}" destId="{C4C7345F-5166-4B63-9BAE-084B67182889}" srcOrd="0" destOrd="0" presId="urn:microsoft.com/office/officeart/2005/8/layout/StepDownProcess"/>
    <dgm:cxn modelId="{B588EFC9-372D-4E63-937E-2DABAC43D6B2}" type="presOf" srcId="{2139346B-0FC4-4D4A-B0CB-28C308BAB7CC}" destId="{59985D76-2654-4CF1-8306-97CD690B8ED7}" srcOrd="0" destOrd="0" presId="urn:microsoft.com/office/officeart/2005/8/layout/StepDownProcess"/>
    <dgm:cxn modelId="{DF010911-4E67-4B70-9A15-8A45565004A7}" type="presOf" srcId="{0AD1F590-AB9C-43B0-B3FC-880471A4EA20}" destId="{67B62805-D076-4AAB-BC8D-636BEA0809B0}" srcOrd="0" destOrd="0" presId="urn:microsoft.com/office/officeart/2005/8/layout/StepDownProcess"/>
    <dgm:cxn modelId="{8A3C21BC-5272-479A-B252-E4E9001D6A9C}" srcId="{28003BA8-B762-4644-924D-4BD463534064}" destId="{8968D2B8-1326-4BCE-8CF8-3DC42A41364F}" srcOrd="0" destOrd="0" parTransId="{49C9AE08-930D-4B1A-850F-6653BFA2A361}" sibTransId="{E1B447C0-BEB5-4C01-8158-3DEC80B68C75}"/>
    <dgm:cxn modelId="{1BA1A71C-577F-49A9-9001-6A586AAF3E9E}" srcId="{28003BA8-B762-4644-924D-4BD463534064}" destId="{B75B366D-B58B-4519-BE37-E61AEA9D6EF0}" srcOrd="3" destOrd="0" parTransId="{157B8047-3A86-4F87-81C2-609C51BF68FE}" sibTransId="{0408FBA4-5283-4275-876D-78206019DD84}"/>
    <dgm:cxn modelId="{F0E4046F-F412-47B1-9B0E-F20BA333313F}" srcId="{28003BA8-B762-4644-924D-4BD463534064}" destId="{2139346B-0FC4-4D4A-B0CB-28C308BAB7CC}" srcOrd="1" destOrd="0" parTransId="{729CB37D-8DB8-4E65-97B8-08D77C787E78}" sibTransId="{235AB14A-EE83-411B-98B0-5458CD053F26}"/>
    <dgm:cxn modelId="{A6735F6F-FE68-4D61-884B-FE03ABC7993C}" type="presOf" srcId="{28003BA8-B762-4644-924D-4BD463534064}" destId="{CF8A55E0-D26E-476E-BE4B-5BF12C27EC7A}" srcOrd="0" destOrd="0" presId="urn:microsoft.com/office/officeart/2005/8/layout/StepDownProcess"/>
    <dgm:cxn modelId="{2AFB0ED9-3255-41DC-BF68-E1BAA6A94423}" type="presParOf" srcId="{CF8A55E0-D26E-476E-BE4B-5BF12C27EC7A}" destId="{2E6D2304-8992-4405-A0DB-B65B242B9E9F}" srcOrd="0" destOrd="0" presId="urn:microsoft.com/office/officeart/2005/8/layout/StepDownProcess"/>
    <dgm:cxn modelId="{8415EE1D-BA96-469E-974C-DE7CB47E541A}" type="presParOf" srcId="{2E6D2304-8992-4405-A0DB-B65B242B9E9F}" destId="{04FA461B-EB12-4DEC-BF57-B876CA486861}" srcOrd="0" destOrd="0" presId="urn:microsoft.com/office/officeart/2005/8/layout/StepDownProcess"/>
    <dgm:cxn modelId="{1C177A9E-5A56-4362-9F5D-23CAA01076FC}" type="presParOf" srcId="{2E6D2304-8992-4405-A0DB-B65B242B9E9F}" destId="{960E5A3E-1EF6-46B2-B853-F445C7AFFD6B}" srcOrd="1" destOrd="0" presId="urn:microsoft.com/office/officeart/2005/8/layout/StepDownProcess"/>
    <dgm:cxn modelId="{626DC443-F759-40D2-9B6B-BD451762A3FB}" type="presParOf" srcId="{2E6D2304-8992-4405-A0DB-B65B242B9E9F}" destId="{F403323C-157F-44AE-A608-FD9BC139FF65}" srcOrd="2" destOrd="0" presId="urn:microsoft.com/office/officeart/2005/8/layout/StepDownProcess"/>
    <dgm:cxn modelId="{12FFC172-09C8-499C-9320-5A976972B2FF}" type="presParOf" srcId="{CF8A55E0-D26E-476E-BE4B-5BF12C27EC7A}" destId="{131264D6-3CD9-4FE4-AF92-A4F26C1EE8FC}" srcOrd="1" destOrd="0" presId="urn:microsoft.com/office/officeart/2005/8/layout/StepDownProcess"/>
    <dgm:cxn modelId="{2BCC8B3E-B1C5-4C58-800D-EB69623A8251}" type="presParOf" srcId="{CF8A55E0-D26E-476E-BE4B-5BF12C27EC7A}" destId="{39639DAF-F17D-40E1-947E-CB1A8C9AE364}" srcOrd="2" destOrd="0" presId="urn:microsoft.com/office/officeart/2005/8/layout/StepDownProcess"/>
    <dgm:cxn modelId="{5AAEB102-FB11-4D92-8039-7FA78BF0969C}" type="presParOf" srcId="{39639DAF-F17D-40E1-947E-CB1A8C9AE364}" destId="{5E506B35-1F47-49E0-BA47-FF25F3D24895}" srcOrd="0" destOrd="0" presId="urn:microsoft.com/office/officeart/2005/8/layout/StepDownProcess"/>
    <dgm:cxn modelId="{CBEBAE95-B1F4-40DA-A52C-6345604439AA}" type="presParOf" srcId="{39639DAF-F17D-40E1-947E-CB1A8C9AE364}" destId="{59985D76-2654-4CF1-8306-97CD690B8ED7}" srcOrd="1" destOrd="0" presId="urn:microsoft.com/office/officeart/2005/8/layout/StepDownProcess"/>
    <dgm:cxn modelId="{7AC876FC-8B58-46D4-8034-F834CD633188}" type="presParOf" srcId="{39639DAF-F17D-40E1-947E-CB1A8C9AE364}" destId="{A363D129-B4E3-4F2C-9A42-F31CECA4DA90}" srcOrd="2" destOrd="0" presId="urn:microsoft.com/office/officeart/2005/8/layout/StepDownProcess"/>
    <dgm:cxn modelId="{DB5FB62C-B1C1-4B67-9C31-F8B910D2D0F0}" type="presParOf" srcId="{CF8A55E0-D26E-476E-BE4B-5BF12C27EC7A}" destId="{C9C9E814-30D0-4173-B0CA-6E94FE0F0C55}" srcOrd="3" destOrd="0" presId="urn:microsoft.com/office/officeart/2005/8/layout/StepDownProcess"/>
    <dgm:cxn modelId="{64E3C235-8EB2-4C4F-B79F-426FDDC50BEC}" type="presParOf" srcId="{CF8A55E0-D26E-476E-BE4B-5BF12C27EC7A}" destId="{26E05A8A-1A9E-4F52-A48C-BB0B059193ED}" srcOrd="4" destOrd="0" presId="urn:microsoft.com/office/officeart/2005/8/layout/StepDownProcess"/>
    <dgm:cxn modelId="{97765D40-9AEF-44E4-9BF5-5F6FA34344A5}" type="presParOf" srcId="{26E05A8A-1A9E-4F52-A48C-BB0B059193ED}" destId="{0752EA9E-2093-4B51-970C-4C05D563652E}" srcOrd="0" destOrd="0" presId="urn:microsoft.com/office/officeart/2005/8/layout/StepDownProcess"/>
    <dgm:cxn modelId="{58A64728-C112-4FF9-B151-3F473E60BD0D}" type="presParOf" srcId="{26E05A8A-1A9E-4F52-A48C-BB0B059193ED}" destId="{67B62805-D076-4AAB-BC8D-636BEA0809B0}" srcOrd="1" destOrd="0" presId="urn:microsoft.com/office/officeart/2005/8/layout/StepDownProcess"/>
    <dgm:cxn modelId="{EF8618E9-9EC0-4885-A78F-D0E1FD4B6D20}" type="presParOf" srcId="{26E05A8A-1A9E-4F52-A48C-BB0B059193ED}" destId="{A9011A6A-BD87-4657-84FA-F2B0F88D7EE9}" srcOrd="2" destOrd="0" presId="urn:microsoft.com/office/officeart/2005/8/layout/StepDownProcess"/>
    <dgm:cxn modelId="{00280295-061C-4BF0-829F-E0F448344084}" type="presParOf" srcId="{CF8A55E0-D26E-476E-BE4B-5BF12C27EC7A}" destId="{0533A27C-E358-4031-B417-7D7441EBE35C}" srcOrd="5" destOrd="0" presId="urn:microsoft.com/office/officeart/2005/8/layout/StepDownProcess"/>
    <dgm:cxn modelId="{2BA6844C-53A2-4229-801E-944F6ED84A2C}" type="presParOf" srcId="{CF8A55E0-D26E-476E-BE4B-5BF12C27EC7A}" destId="{D41E5A9B-B897-45E0-BECC-D31093188544}" srcOrd="6" destOrd="0" presId="urn:microsoft.com/office/officeart/2005/8/layout/StepDownProcess"/>
    <dgm:cxn modelId="{7380D6C3-1FCA-45C6-A248-D692351F6278}" type="presParOf" srcId="{D41E5A9B-B897-45E0-BECC-D31093188544}" destId="{C4C7345F-5166-4B63-9BAE-084B671828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738F8D-FA2B-4A00-A213-13958F37464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00B77-DD4F-4694-B838-20B74EBC9620}">
      <dgm:prSet/>
      <dgm:spPr/>
      <dgm:t>
        <a:bodyPr/>
        <a:lstStyle/>
        <a:p>
          <a:pPr rtl="0"/>
          <a:r>
            <a:rPr lang="ru-RU" b="1" dirty="0" smtClean="0"/>
            <a:t>Экспортные кредиты                              и гарантийная поддержка</a:t>
          </a:r>
          <a:endParaRPr lang="ru-RU" dirty="0"/>
        </a:p>
      </dgm:t>
    </dgm:pt>
    <dgm:pt modelId="{A3CAB1E1-B1D3-4D09-AEAB-E8CEC0A64F67}" type="parTrans" cxnId="{D8EC6C44-6C61-4C43-8190-D88C0D300B35}">
      <dgm:prSet/>
      <dgm:spPr/>
      <dgm:t>
        <a:bodyPr/>
        <a:lstStyle/>
        <a:p>
          <a:endParaRPr lang="ru-RU"/>
        </a:p>
      </dgm:t>
    </dgm:pt>
    <dgm:pt modelId="{961034FC-EE90-4270-9D3F-C5439B91CB34}" type="sibTrans" cxnId="{D8EC6C44-6C61-4C43-8190-D88C0D300B35}">
      <dgm:prSet/>
      <dgm:spPr/>
      <dgm:t>
        <a:bodyPr/>
        <a:lstStyle/>
        <a:p>
          <a:endParaRPr lang="ru-RU"/>
        </a:p>
      </dgm:t>
    </dgm:pt>
    <dgm:pt modelId="{882EAE29-F586-4789-8F01-36D1AD09FC88}" type="pres">
      <dgm:prSet presAssocID="{8D738F8D-FA2B-4A00-A213-13958F3746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D467C6-2681-488A-A7A7-A3E4AE673E7D}" type="pres">
      <dgm:prSet presAssocID="{BB200B77-DD4F-4694-B838-20B74EBC9620}" presName="composite" presStyleCnt="0"/>
      <dgm:spPr/>
    </dgm:pt>
    <dgm:pt modelId="{33F9A9B5-EE23-4B48-AE48-30D00BCEE1CB}" type="pres">
      <dgm:prSet presAssocID="{BB200B77-DD4F-4694-B838-20B74EBC9620}" presName="rect1" presStyleLbl="trAlignAcc1" presStyleIdx="0" presStyleCnt="1" custScaleX="117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62C4C-40DA-4110-85BB-DDD7347B40D6}" type="pres">
      <dgm:prSet presAssocID="{BB200B77-DD4F-4694-B838-20B74EBC9620}" presName="rect2" presStyleLbl="fgImgPlace1" presStyleIdx="0" presStyleCnt="1" custScaleX="72514" custScaleY="53173" custLinFactNeighborX="-26325" custLinFactNeighborY="68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84E3620-09A4-4667-880F-D90EE559DD97}" type="presOf" srcId="{8D738F8D-FA2B-4A00-A213-13958F374646}" destId="{882EAE29-F586-4789-8F01-36D1AD09FC88}" srcOrd="0" destOrd="0" presId="urn:microsoft.com/office/officeart/2008/layout/PictureStrips"/>
    <dgm:cxn modelId="{5068C9F8-DACA-4D13-806C-3DA1755A38E7}" type="presOf" srcId="{BB200B77-DD4F-4694-B838-20B74EBC9620}" destId="{33F9A9B5-EE23-4B48-AE48-30D00BCEE1CB}" srcOrd="0" destOrd="0" presId="urn:microsoft.com/office/officeart/2008/layout/PictureStrips"/>
    <dgm:cxn modelId="{D8EC6C44-6C61-4C43-8190-D88C0D300B35}" srcId="{8D738F8D-FA2B-4A00-A213-13958F374646}" destId="{BB200B77-DD4F-4694-B838-20B74EBC9620}" srcOrd="0" destOrd="0" parTransId="{A3CAB1E1-B1D3-4D09-AEAB-E8CEC0A64F67}" sibTransId="{961034FC-EE90-4270-9D3F-C5439B91CB34}"/>
    <dgm:cxn modelId="{2510B611-AC26-4F34-9620-E889A4BCC171}" type="presParOf" srcId="{882EAE29-F586-4789-8F01-36D1AD09FC88}" destId="{79D467C6-2681-488A-A7A7-A3E4AE673E7D}" srcOrd="0" destOrd="0" presId="urn:microsoft.com/office/officeart/2008/layout/PictureStrips"/>
    <dgm:cxn modelId="{3C016B00-19B6-4899-9FBA-A94E2BB17904}" type="presParOf" srcId="{79D467C6-2681-488A-A7A7-A3E4AE673E7D}" destId="{33F9A9B5-EE23-4B48-AE48-30D00BCEE1CB}" srcOrd="0" destOrd="0" presId="urn:microsoft.com/office/officeart/2008/layout/PictureStrips"/>
    <dgm:cxn modelId="{58DAB49B-2F76-4BD9-BE96-A7DE53FF4B29}" type="presParOf" srcId="{79D467C6-2681-488A-A7A7-A3E4AE673E7D}" destId="{17B62C4C-40DA-4110-85BB-DDD7347B40D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9EC5846-D4E8-412D-B18D-B302C883BC8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320DDA-01D1-4AA7-955E-A3D36049F945}">
      <dgm:prSet custT="1"/>
      <dgm:spPr/>
      <dgm:t>
        <a:bodyPr/>
        <a:lstStyle/>
        <a:p>
          <a:pPr rtl="0"/>
          <a:r>
            <a:rPr lang="ru-RU" sz="1800" b="1" dirty="0" smtClean="0"/>
            <a:t>               Субсидии</a:t>
          </a:r>
          <a:endParaRPr lang="ru-RU" sz="1800" dirty="0"/>
        </a:p>
      </dgm:t>
    </dgm:pt>
    <dgm:pt modelId="{A15553B3-95BE-4C2D-99DC-549B1EDB1D1A}" type="parTrans" cxnId="{77B7AC68-06D1-4384-BC4E-F3CBD76075B0}">
      <dgm:prSet/>
      <dgm:spPr/>
      <dgm:t>
        <a:bodyPr/>
        <a:lstStyle/>
        <a:p>
          <a:endParaRPr lang="ru-RU"/>
        </a:p>
      </dgm:t>
    </dgm:pt>
    <dgm:pt modelId="{9315F40B-9FAC-4C4B-91EA-7CAD17E9636C}" type="sibTrans" cxnId="{77B7AC68-06D1-4384-BC4E-F3CBD76075B0}">
      <dgm:prSet/>
      <dgm:spPr/>
      <dgm:t>
        <a:bodyPr/>
        <a:lstStyle/>
        <a:p>
          <a:endParaRPr lang="ru-RU"/>
        </a:p>
      </dgm:t>
    </dgm:pt>
    <dgm:pt modelId="{295FCBDF-B7E2-4E57-A15D-EBE3482E22A9}" type="pres">
      <dgm:prSet presAssocID="{B9EC5846-D4E8-412D-B18D-B302C883BC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07DC5D-7949-492D-AD06-5755D30AEB4B}" type="pres">
      <dgm:prSet presAssocID="{BE320DDA-01D1-4AA7-955E-A3D36049F945}" presName="composite" presStyleCnt="0"/>
      <dgm:spPr/>
    </dgm:pt>
    <dgm:pt modelId="{61E17925-1534-4D4D-A75D-62F579BCCA62}" type="pres">
      <dgm:prSet presAssocID="{BE320DDA-01D1-4AA7-955E-A3D36049F945}" presName="rect1" presStyleLbl="trAlignAcc1" presStyleIdx="0" presStyleCnt="1" custScaleX="125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DF373-6CEF-44CF-BF63-603FE8C3BDCC}" type="pres">
      <dgm:prSet presAssocID="{BE320DDA-01D1-4AA7-955E-A3D36049F945}" presName="rect2" presStyleLbl="fgImgPlace1" presStyleIdx="0" presStyleCnt="1" custScaleX="186793" custScaleY="74466" custLinFactNeighborX="37401" custLinFactNeighborY="80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0B97201-8C18-4423-8971-A06B2708B76D}" type="presOf" srcId="{B9EC5846-D4E8-412D-B18D-B302C883BC8E}" destId="{295FCBDF-B7E2-4E57-A15D-EBE3482E22A9}" srcOrd="0" destOrd="0" presId="urn:microsoft.com/office/officeart/2008/layout/PictureStrips"/>
    <dgm:cxn modelId="{77B7AC68-06D1-4384-BC4E-F3CBD76075B0}" srcId="{B9EC5846-D4E8-412D-B18D-B302C883BC8E}" destId="{BE320DDA-01D1-4AA7-955E-A3D36049F945}" srcOrd="0" destOrd="0" parTransId="{A15553B3-95BE-4C2D-99DC-549B1EDB1D1A}" sibTransId="{9315F40B-9FAC-4C4B-91EA-7CAD17E9636C}"/>
    <dgm:cxn modelId="{247785B9-C937-4D62-9404-1C1A2BEE8187}" type="presOf" srcId="{BE320DDA-01D1-4AA7-955E-A3D36049F945}" destId="{61E17925-1534-4D4D-A75D-62F579BCCA62}" srcOrd="0" destOrd="0" presId="urn:microsoft.com/office/officeart/2008/layout/PictureStrips"/>
    <dgm:cxn modelId="{BECFA451-8A72-44C8-9AD6-2C65BCCDAD0E}" type="presParOf" srcId="{295FCBDF-B7E2-4E57-A15D-EBE3482E22A9}" destId="{E207DC5D-7949-492D-AD06-5755D30AEB4B}" srcOrd="0" destOrd="0" presId="urn:microsoft.com/office/officeart/2008/layout/PictureStrips"/>
    <dgm:cxn modelId="{4B2E97EC-3C46-429C-95A0-76DDFEED796D}" type="presParOf" srcId="{E207DC5D-7949-492D-AD06-5755D30AEB4B}" destId="{61E17925-1534-4D4D-A75D-62F579BCCA62}" srcOrd="0" destOrd="0" presId="urn:microsoft.com/office/officeart/2008/layout/PictureStrips"/>
    <dgm:cxn modelId="{AB9D9D8B-5053-4662-80F6-1D528933DD5B}" type="presParOf" srcId="{E207DC5D-7949-492D-AD06-5755D30AEB4B}" destId="{D59DF373-6CEF-44CF-BF63-603FE8C3BDC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E52AC6-79EC-452C-B373-6192F18403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44950-42BD-4DD0-8DA3-CE0F99670576}">
      <dgm:prSet/>
      <dgm:spPr/>
      <dgm:t>
        <a:bodyPr/>
        <a:lstStyle/>
        <a:p>
          <a:pPr rtl="0"/>
          <a:r>
            <a:rPr lang="ru-RU" dirty="0" smtClean="0"/>
            <a:t>Базовый федеральный закон - № 209-ФЗ «О развитии малого и среднего предпринимательства в РФ»</a:t>
          </a:r>
          <a:endParaRPr lang="ru-RU" dirty="0"/>
        </a:p>
      </dgm:t>
    </dgm:pt>
    <dgm:pt modelId="{BE974AE3-C732-4982-A35E-9EE15D249C63}" type="parTrans" cxnId="{2DAA6938-CAFC-49C8-A813-B955B48514B2}">
      <dgm:prSet/>
      <dgm:spPr/>
      <dgm:t>
        <a:bodyPr/>
        <a:lstStyle/>
        <a:p>
          <a:endParaRPr lang="ru-RU"/>
        </a:p>
      </dgm:t>
    </dgm:pt>
    <dgm:pt modelId="{8442A4D6-A327-4055-87A7-01B5AEAB31F6}" type="sibTrans" cxnId="{2DAA6938-CAFC-49C8-A813-B955B48514B2}">
      <dgm:prSet/>
      <dgm:spPr/>
      <dgm:t>
        <a:bodyPr/>
        <a:lstStyle/>
        <a:p>
          <a:endParaRPr lang="ru-RU"/>
        </a:p>
      </dgm:t>
    </dgm:pt>
    <dgm:pt modelId="{B42D0272-56D5-42CE-8D1C-686AB60F242B}" type="pres">
      <dgm:prSet presAssocID="{93E52AC6-79EC-452C-B373-6192F18403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73AF47-8475-47C0-AD97-B2FEB1784EE5}" type="pres">
      <dgm:prSet presAssocID="{BA844950-42BD-4DD0-8DA3-CE0F99670576}" presName="parentText" presStyleLbl="node1" presStyleIdx="0" presStyleCnt="1" custScaleX="96676" custScaleY="45527" custLinFactNeighborX="-1135" custLinFactNeighborY="-83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A6938-CAFC-49C8-A813-B955B48514B2}" srcId="{93E52AC6-79EC-452C-B373-6192F184033B}" destId="{BA844950-42BD-4DD0-8DA3-CE0F99670576}" srcOrd="0" destOrd="0" parTransId="{BE974AE3-C732-4982-A35E-9EE15D249C63}" sibTransId="{8442A4D6-A327-4055-87A7-01B5AEAB31F6}"/>
    <dgm:cxn modelId="{D9481009-5A90-4B48-AA5E-A3F16E77968E}" type="presOf" srcId="{93E52AC6-79EC-452C-B373-6192F184033B}" destId="{B42D0272-56D5-42CE-8D1C-686AB60F242B}" srcOrd="0" destOrd="0" presId="urn:microsoft.com/office/officeart/2005/8/layout/vList2"/>
    <dgm:cxn modelId="{54BFA4C0-6389-4807-BDF9-AF5DF9E9FF1B}" type="presOf" srcId="{BA844950-42BD-4DD0-8DA3-CE0F99670576}" destId="{7173AF47-8475-47C0-AD97-B2FEB1784EE5}" srcOrd="0" destOrd="0" presId="urn:microsoft.com/office/officeart/2005/8/layout/vList2"/>
    <dgm:cxn modelId="{CD1C045E-F8F7-4979-810A-E706FB73F2B2}" type="presParOf" srcId="{B42D0272-56D5-42CE-8D1C-686AB60F242B}" destId="{7173AF47-8475-47C0-AD97-B2FEB1784E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BCA154B-8468-4F70-ABC0-22C65AC2B8C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0E0F4-22D6-49C7-B799-C05083EA2782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rtl="0"/>
          <a:r>
            <a:rPr lang="ru-RU" sz="1200" dirty="0" smtClean="0"/>
            <a:t>Центры поддержки экспорта</a:t>
          </a:r>
          <a:endParaRPr lang="ru-RU" sz="1200" dirty="0"/>
        </a:p>
      </dgm:t>
    </dgm:pt>
    <dgm:pt modelId="{26F05011-9139-4DD6-8345-0F298334D641}" type="parTrans" cxnId="{B2A4B66F-7D00-4282-8D8F-7FD797044734}">
      <dgm:prSet/>
      <dgm:spPr/>
      <dgm:t>
        <a:bodyPr/>
        <a:lstStyle/>
        <a:p>
          <a:endParaRPr lang="ru-RU"/>
        </a:p>
      </dgm:t>
    </dgm:pt>
    <dgm:pt modelId="{BFE266EE-778B-488F-9D5F-E644B4EC0815}" type="sibTrans" cxnId="{B2A4B66F-7D00-4282-8D8F-7FD797044734}">
      <dgm:prSet/>
      <dgm:spPr/>
      <dgm:t>
        <a:bodyPr/>
        <a:lstStyle/>
        <a:p>
          <a:endParaRPr lang="ru-RU"/>
        </a:p>
      </dgm:t>
    </dgm:pt>
    <dgm:pt modelId="{094FCFD9-B7AC-4999-955E-57942585F181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rtl="0"/>
          <a:r>
            <a:rPr lang="ru-RU" sz="1200" dirty="0" smtClean="0"/>
            <a:t>Региональные интегрированные центры</a:t>
          </a:r>
          <a:endParaRPr lang="ru-RU" sz="1200" dirty="0"/>
        </a:p>
      </dgm:t>
    </dgm:pt>
    <dgm:pt modelId="{BB084820-A399-4EF2-A3F3-FEDB4610410D}" type="parTrans" cxnId="{459EE448-3518-4D55-862B-1CFF9F11EE25}">
      <dgm:prSet/>
      <dgm:spPr/>
      <dgm:t>
        <a:bodyPr/>
        <a:lstStyle/>
        <a:p>
          <a:endParaRPr lang="ru-RU"/>
        </a:p>
      </dgm:t>
    </dgm:pt>
    <dgm:pt modelId="{ADE1883D-05AD-415B-8795-3F6165CBBE33}" type="sibTrans" cxnId="{459EE448-3518-4D55-862B-1CFF9F11EE25}">
      <dgm:prSet/>
      <dgm:spPr/>
      <dgm:t>
        <a:bodyPr/>
        <a:lstStyle/>
        <a:p>
          <a:endParaRPr lang="ru-RU"/>
        </a:p>
      </dgm:t>
    </dgm:pt>
    <dgm:pt modelId="{C2580E4D-5415-4214-A275-14EF849D4623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rtl="0"/>
          <a:r>
            <a:rPr lang="ru-RU" sz="1200" dirty="0" smtClean="0"/>
            <a:t>Торговые представительства за рубежом</a:t>
          </a:r>
          <a:endParaRPr lang="ru-RU" sz="1200" dirty="0"/>
        </a:p>
      </dgm:t>
    </dgm:pt>
    <dgm:pt modelId="{46F2D78B-4CAB-49D0-B8F6-FE2ED77B4F1B}" type="parTrans" cxnId="{C8C5B511-F8FE-477E-B985-D45AE22ED137}">
      <dgm:prSet/>
      <dgm:spPr/>
      <dgm:t>
        <a:bodyPr/>
        <a:lstStyle/>
        <a:p>
          <a:endParaRPr lang="ru-RU"/>
        </a:p>
      </dgm:t>
    </dgm:pt>
    <dgm:pt modelId="{C9313C5A-B0C2-4B4D-969A-736DF78A15C3}" type="sibTrans" cxnId="{C8C5B511-F8FE-477E-B985-D45AE22ED137}">
      <dgm:prSet/>
      <dgm:spPr/>
      <dgm:t>
        <a:bodyPr/>
        <a:lstStyle/>
        <a:p>
          <a:endParaRPr lang="ru-RU"/>
        </a:p>
      </dgm:t>
    </dgm:pt>
    <dgm:pt modelId="{0340F266-D784-4EBA-A329-53A260378490}" type="pres">
      <dgm:prSet presAssocID="{6BCA154B-8468-4F70-ABC0-22C65AC2B8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3DDBB3-1334-4DF0-9528-08329EAD51C2}" type="pres">
      <dgm:prSet presAssocID="{29E0E0F4-22D6-49C7-B799-C05083EA2782}" presName="composite" presStyleCnt="0"/>
      <dgm:spPr/>
    </dgm:pt>
    <dgm:pt modelId="{01DA6E99-DA2D-4B7E-88B6-4CDB91A25FE8}" type="pres">
      <dgm:prSet presAssocID="{29E0E0F4-22D6-49C7-B799-C05083EA2782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1A08C-4E5E-4380-AE21-5A6E15B1D453}" type="pres">
      <dgm:prSet presAssocID="{29E0E0F4-22D6-49C7-B799-C05083EA2782}" presName="rect2" presStyleLbl="fgImgPlace1" presStyleIdx="0" presStyleCnt="3" custScaleX="100965" custScaleY="79416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12700">
          <a:solidFill>
            <a:schemeClr val="accent1"/>
          </a:solidFill>
        </a:ln>
      </dgm:spPr>
    </dgm:pt>
    <dgm:pt modelId="{C8865DDA-C8A0-4F29-A3C2-1775C9FCB688}" type="pres">
      <dgm:prSet presAssocID="{BFE266EE-778B-488F-9D5F-E644B4EC0815}" presName="sibTrans" presStyleCnt="0"/>
      <dgm:spPr/>
    </dgm:pt>
    <dgm:pt modelId="{F59A4194-9377-424D-82DB-6E51135A5414}" type="pres">
      <dgm:prSet presAssocID="{094FCFD9-B7AC-4999-955E-57942585F181}" presName="composite" presStyleCnt="0"/>
      <dgm:spPr/>
    </dgm:pt>
    <dgm:pt modelId="{5BBEA8E2-BE09-4D15-B9D9-C3AC2FB81D36}" type="pres">
      <dgm:prSet presAssocID="{094FCFD9-B7AC-4999-955E-57942585F181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39B5C-5E15-40C2-BB53-26E835E4A4F5}" type="pres">
      <dgm:prSet presAssocID="{094FCFD9-B7AC-4999-955E-57942585F181}" presName="rect2" presStyleLbl="fgImgPlace1" presStyleIdx="1" presStyleCnt="3" custScaleY="77006" custLinFactNeighborX="-16196" custLinFactNeighborY="-5582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12700">
          <a:solidFill>
            <a:schemeClr val="accent1"/>
          </a:solidFill>
        </a:ln>
      </dgm:spPr>
    </dgm:pt>
    <dgm:pt modelId="{27CB4E9A-0330-44F7-BB5A-C6CE08DE954B}" type="pres">
      <dgm:prSet presAssocID="{ADE1883D-05AD-415B-8795-3F6165CBBE33}" presName="sibTrans" presStyleCnt="0"/>
      <dgm:spPr/>
    </dgm:pt>
    <dgm:pt modelId="{8E0BE45E-D425-48D6-BAEF-8F391E0FE6FE}" type="pres">
      <dgm:prSet presAssocID="{C2580E4D-5415-4214-A275-14EF849D4623}" presName="composite" presStyleCnt="0"/>
      <dgm:spPr/>
    </dgm:pt>
    <dgm:pt modelId="{11A4FF62-F33D-44E3-A071-B05BB890C304}" type="pres">
      <dgm:prSet presAssocID="{C2580E4D-5415-4214-A275-14EF849D462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56D1B-C15E-4AA3-B898-EEECB57664F1}" type="pres">
      <dgm:prSet presAssocID="{C2580E4D-5415-4214-A275-14EF849D4623}" presName="rect2" presStyleLbl="fgImgPlace1" presStyleIdx="2" presStyleCnt="3" custScaleX="104601" custScaleY="7994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12700">
          <a:solidFill>
            <a:schemeClr val="accent1"/>
          </a:solidFill>
        </a:ln>
      </dgm:spPr>
    </dgm:pt>
  </dgm:ptLst>
  <dgm:cxnLst>
    <dgm:cxn modelId="{C336899C-A531-4071-B07C-0CFE3A2375D9}" type="presOf" srcId="{C2580E4D-5415-4214-A275-14EF849D4623}" destId="{11A4FF62-F33D-44E3-A071-B05BB890C304}" srcOrd="0" destOrd="0" presId="urn:microsoft.com/office/officeart/2008/layout/PictureStrips"/>
    <dgm:cxn modelId="{C8C5B511-F8FE-477E-B985-D45AE22ED137}" srcId="{6BCA154B-8468-4F70-ABC0-22C65AC2B8CA}" destId="{C2580E4D-5415-4214-A275-14EF849D4623}" srcOrd="2" destOrd="0" parTransId="{46F2D78B-4CAB-49D0-B8F6-FE2ED77B4F1B}" sibTransId="{C9313C5A-B0C2-4B4D-969A-736DF78A15C3}"/>
    <dgm:cxn modelId="{637321C0-7199-4A9D-9F7D-EBA87AB2BC42}" type="presOf" srcId="{6BCA154B-8468-4F70-ABC0-22C65AC2B8CA}" destId="{0340F266-D784-4EBA-A329-53A260378490}" srcOrd="0" destOrd="0" presId="urn:microsoft.com/office/officeart/2008/layout/PictureStrips"/>
    <dgm:cxn modelId="{B2A4B66F-7D00-4282-8D8F-7FD797044734}" srcId="{6BCA154B-8468-4F70-ABC0-22C65AC2B8CA}" destId="{29E0E0F4-22D6-49C7-B799-C05083EA2782}" srcOrd="0" destOrd="0" parTransId="{26F05011-9139-4DD6-8345-0F298334D641}" sibTransId="{BFE266EE-778B-488F-9D5F-E644B4EC0815}"/>
    <dgm:cxn modelId="{02F09D9F-00D1-4642-A2B8-76D728C2B80A}" type="presOf" srcId="{094FCFD9-B7AC-4999-955E-57942585F181}" destId="{5BBEA8E2-BE09-4D15-B9D9-C3AC2FB81D36}" srcOrd="0" destOrd="0" presId="urn:microsoft.com/office/officeart/2008/layout/PictureStrips"/>
    <dgm:cxn modelId="{F62B00E1-6B31-45FF-91BF-96A08A84B488}" type="presOf" srcId="{29E0E0F4-22D6-49C7-B799-C05083EA2782}" destId="{01DA6E99-DA2D-4B7E-88B6-4CDB91A25FE8}" srcOrd="0" destOrd="0" presId="urn:microsoft.com/office/officeart/2008/layout/PictureStrips"/>
    <dgm:cxn modelId="{459EE448-3518-4D55-862B-1CFF9F11EE25}" srcId="{6BCA154B-8468-4F70-ABC0-22C65AC2B8CA}" destId="{094FCFD9-B7AC-4999-955E-57942585F181}" srcOrd="1" destOrd="0" parTransId="{BB084820-A399-4EF2-A3F3-FEDB4610410D}" sibTransId="{ADE1883D-05AD-415B-8795-3F6165CBBE33}"/>
    <dgm:cxn modelId="{0C324DA9-D68C-464F-94AA-2F598FB63460}" type="presParOf" srcId="{0340F266-D784-4EBA-A329-53A260378490}" destId="{EE3DDBB3-1334-4DF0-9528-08329EAD51C2}" srcOrd="0" destOrd="0" presId="urn:microsoft.com/office/officeart/2008/layout/PictureStrips"/>
    <dgm:cxn modelId="{44AE3E0D-BEBF-4475-B934-C40ECCAEE12A}" type="presParOf" srcId="{EE3DDBB3-1334-4DF0-9528-08329EAD51C2}" destId="{01DA6E99-DA2D-4B7E-88B6-4CDB91A25FE8}" srcOrd="0" destOrd="0" presId="urn:microsoft.com/office/officeart/2008/layout/PictureStrips"/>
    <dgm:cxn modelId="{1F3CC8EC-C65C-4583-BFB3-2FE0799AD866}" type="presParOf" srcId="{EE3DDBB3-1334-4DF0-9528-08329EAD51C2}" destId="{8EB1A08C-4E5E-4380-AE21-5A6E15B1D453}" srcOrd="1" destOrd="0" presId="urn:microsoft.com/office/officeart/2008/layout/PictureStrips"/>
    <dgm:cxn modelId="{9D3F0067-6BDC-4B02-93F6-06E70EF8C97A}" type="presParOf" srcId="{0340F266-D784-4EBA-A329-53A260378490}" destId="{C8865DDA-C8A0-4F29-A3C2-1775C9FCB688}" srcOrd="1" destOrd="0" presId="urn:microsoft.com/office/officeart/2008/layout/PictureStrips"/>
    <dgm:cxn modelId="{7A75D3C1-E3B9-4881-BD88-4BA3EBB4D050}" type="presParOf" srcId="{0340F266-D784-4EBA-A329-53A260378490}" destId="{F59A4194-9377-424D-82DB-6E51135A5414}" srcOrd="2" destOrd="0" presId="urn:microsoft.com/office/officeart/2008/layout/PictureStrips"/>
    <dgm:cxn modelId="{1DB6F03D-1DC7-456E-B6FC-2E5E2AEE5E73}" type="presParOf" srcId="{F59A4194-9377-424D-82DB-6E51135A5414}" destId="{5BBEA8E2-BE09-4D15-B9D9-C3AC2FB81D36}" srcOrd="0" destOrd="0" presId="urn:microsoft.com/office/officeart/2008/layout/PictureStrips"/>
    <dgm:cxn modelId="{A4DF3DB9-C164-4296-B4C6-9780D330AB7F}" type="presParOf" srcId="{F59A4194-9377-424D-82DB-6E51135A5414}" destId="{E9239B5C-5E15-40C2-BB53-26E835E4A4F5}" srcOrd="1" destOrd="0" presId="urn:microsoft.com/office/officeart/2008/layout/PictureStrips"/>
    <dgm:cxn modelId="{D9856D4C-F9D6-4AC5-A3BD-BF7DB2D1D760}" type="presParOf" srcId="{0340F266-D784-4EBA-A329-53A260378490}" destId="{27CB4E9A-0330-44F7-BB5A-C6CE08DE954B}" srcOrd="3" destOrd="0" presId="urn:microsoft.com/office/officeart/2008/layout/PictureStrips"/>
    <dgm:cxn modelId="{D444F211-C063-4568-A69B-3536E60D0044}" type="presParOf" srcId="{0340F266-D784-4EBA-A329-53A260378490}" destId="{8E0BE45E-D425-48D6-BAEF-8F391E0FE6FE}" srcOrd="4" destOrd="0" presId="urn:microsoft.com/office/officeart/2008/layout/PictureStrips"/>
    <dgm:cxn modelId="{7A367102-425F-4AF9-9C1A-8449AE381D34}" type="presParOf" srcId="{8E0BE45E-D425-48D6-BAEF-8F391E0FE6FE}" destId="{11A4FF62-F33D-44E3-A071-B05BB890C304}" srcOrd="0" destOrd="0" presId="urn:microsoft.com/office/officeart/2008/layout/PictureStrips"/>
    <dgm:cxn modelId="{6BCCB314-FA7E-4AB7-BFB8-E183C2C342EF}" type="presParOf" srcId="{8E0BE45E-D425-48D6-BAEF-8F391E0FE6FE}" destId="{00F56D1B-C15E-4AA3-B898-EEECB57664F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D2521F0-1C4C-4CD7-A5B0-3A6CC9BB3B5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7308B5-19A4-4C70-A3DC-0C849330F927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Единое окно поддержки</a:t>
          </a:r>
          <a:endParaRPr lang="ru-RU" sz="1200" b="1" dirty="0">
            <a:latin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6AD9C2B5-76D9-4699-9A99-F05E5629F77E}" type="parTrans" cxnId="{F3F874FA-0846-4EA5-A22B-98D08D2463AE}">
      <dgm:prSet/>
      <dgm:spPr/>
      <dgm:t>
        <a:bodyPr/>
        <a:lstStyle/>
        <a:p>
          <a:endParaRPr lang="ru-RU"/>
        </a:p>
      </dgm:t>
    </dgm:pt>
    <dgm:pt modelId="{D65A6020-2BF0-40A0-995F-A6F079A6D895}" type="sibTrans" cxnId="{F3F874FA-0846-4EA5-A22B-98D08D2463AE}">
      <dgm:prSet/>
      <dgm:spPr/>
      <dgm:t>
        <a:bodyPr/>
        <a:lstStyle/>
        <a:p>
          <a:endParaRPr lang="ru-RU"/>
        </a:p>
      </dgm:t>
    </dgm:pt>
    <dgm:pt modelId="{6A188234-C8F2-4458-9B07-DDD9C034B07C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rtl="0"/>
          <a:r>
            <a:rPr lang="ru-RU" sz="1200" dirty="0" smtClean="0"/>
            <a:t>Экспортное финансирование</a:t>
          </a:r>
          <a:endParaRPr lang="ru-RU" sz="1200" dirty="0"/>
        </a:p>
      </dgm:t>
    </dgm:pt>
    <dgm:pt modelId="{91D7F9A8-8E8D-433A-A086-02C12B7D55C7}" type="parTrans" cxnId="{CEEA958A-77F8-4C13-A3CC-D55EE9B3EFAB}">
      <dgm:prSet/>
      <dgm:spPr/>
      <dgm:t>
        <a:bodyPr/>
        <a:lstStyle/>
        <a:p>
          <a:endParaRPr lang="ru-RU"/>
        </a:p>
      </dgm:t>
    </dgm:pt>
    <dgm:pt modelId="{5D809544-0308-4E62-A121-0F189C460CA5}" type="sibTrans" cxnId="{CEEA958A-77F8-4C13-A3CC-D55EE9B3EFAB}">
      <dgm:prSet/>
      <dgm:spPr/>
      <dgm:t>
        <a:bodyPr/>
        <a:lstStyle/>
        <a:p>
          <a:endParaRPr lang="ru-RU"/>
        </a:p>
      </dgm:t>
    </dgm:pt>
    <dgm:pt modelId="{EEF0F133-749D-4D72-B7E1-4CF621392110}">
      <dgm:prSet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rtl="0"/>
          <a:r>
            <a:rPr lang="ru-RU" dirty="0" smtClean="0"/>
            <a:t>Страхование экспортных инвестиций</a:t>
          </a:r>
          <a:endParaRPr lang="ru-RU" dirty="0"/>
        </a:p>
      </dgm:t>
    </dgm:pt>
    <dgm:pt modelId="{56C156F2-24D4-4482-9A70-9983B417B683}" type="parTrans" cxnId="{175BDEEB-D304-488D-83D6-4383E4020A9A}">
      <dgm:prSet/>
      <dgm:spPr/>
      <dgm:t>
        <a:bodyPr/>
        <a:lstStyle/>
        <a:p>
          <a:endParaRPr lang="ru-RU"/>
        </a:p>
      </dgm:t>
    </dgm:pt>
    <dgm:pt modelId="{5560467B-16DB-468E-BC05-1F2F16AC9672}" type="sibTrans" cxnId="{175BDEEB-D304-488D-83D6-4383E4020A9A}">
      <dgm:prSet/>
      <dgm:spPr/>
      <dgm:t>
        <a:bodyPr/>
        <a:lstStyle/>
        <a:p>
          <a:endParaRPr lang="ru-RU"/>
        </a:p>
      </dgm:t>
    </dgm:pt>
    <dgm:pt modelId="{1F6D328F-00CF-4053-BC72-810628999852}" type="pres">
      <dgm:prSet presAssocID="{CD2521F0-1C4C-4CD7-A5B0-3A6CC9BB3B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42680-A40A-48F8-982F-8293F0DAA418}" type="pres">
      <dgm:prSet presAssocID="{BB7308B5-19A4-4C70-A3DC-0C849330F927}" presName="composite" presStyleCnt="0"/>
      <dgm:spPr/>
    </dgm:pt>
    <dgm:pt modelId="{BD9DA10E-BE18-42D1-8F2C-933782B3859A}" type="pres">
      <dgm:prSet presAssocID="{BB7308B5-19A4-4C70-A3DC-0C849330F927}" presName="rect1" presStyleLbl="trAlignAcc1" presStyleIdx="0" presStyleCnt="3" custScaleX="10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326B7-4DD1-4F4A-821B-F7414C0BE549}" type="pres">
      <dgm:prSet presAssocID="{BB7308B5-19A4-4C70-A3DC-0C849330F927}" presName="rect2" presStyleLbl="fgImgPlace1" presStyleIdx="0" presStyleCnt="3" custScaleX="110475" custScaleY="88331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12700">
          <a:solidFill>
            <a:schemeClr val="accent1"/>
          </a:solidFill>
        </a:ln>
      </dgm:spPr>
    </dgm:pt>
    <dgm:pt modelId="{7B04DF05-2604-456D-B25E-3713FC580C3D}" type="pres">
      <dgm:prSet presAssocID="{D65A6020-2BF0-40A0-995F-A6F079A6D895}" presName="sibTrans" presStyleCnt="0"/>
      <dgm:spPr/>
    </dgm:pt>
    <dgm:pt modelId="{A17100A1-ADCC-466D-871B-FEB240D59CEA}" type="pres">
      <dgm:prSet presAssocID="{6A188234-C8F2-4458-9B07-DDD9C034B07C}" presName="composite" presStyleCnt="0"/>
      <dgm:spPr/>
    </dgm:pt>
    <dgm:pt modelId="{2975CB48-8346-4847-AD60-DB7B3BD391D7}" type="pres">
      <dgm:prSet presAssocID="{6A188234-C8F2-4458-9B07-DDD9C034B07C}" presName="rect1" presStyleLbl="trAlignAcc1" presStyleIdx="1" presStyleCnt="3" custScaleX="56350" custLinFactNeighborX="-20109" custLinFactNeighborY="7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24869-AB34-48FD-A3C8-72726E2E84FA}" type="pres">
      <dgm:prSet presAssocID="{6A188234-C8F2-4458-9B07-DDD9C034B07C}" presName="rect2" presStyleLbl="fgImgPlace1" presStyleIdx="1" presStyleCnt="3" custScaleX="174794" custScaleY="50994" custLinFactNeighborX="-44852" custLinFactNeighborY="3833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12700">
          <a:solidFill>
            <a:schemeClr val="accent1"/>
          </a:solidFill>
        </a:ln>
      </dgm:spPr>
    </dgm:pt>
    <dgm:pt modelId="{D6435556-E619-4173-B72E-F579F6E3920B}" type="pres">
      <dgm:prSet presAssocID="{5D809544-0308-4E62-A121-0F189C460CA5}" presName="sibTrans" presStyleCnt="0"/>
      <dgm:spPr/>
    </dgm:pt>
    <dgm:pt modelId="{3135BC4E-2AD3-4EE2-921E-6190018FE2AC}" type="pres">
      <dgm:prSet presAssocID="{EEF0F133-749D-4D72-B7E1-4CF621392110}" presName="composite" presStyleCnt="0"/>
      <dgm:spPr/>
    </dgm:pt>
    <dgm:pt modelId="{2C866AD3-42C8-4B87-891E-B01866E70E5C}" type="pres">
      <dgm:prSet presAssocID="{EEF0F133-749D-4D72-B7E1-4CF621392110}" presName="rect1" presStyleLbl="trAlignAcc1" presStyleIdx="2" presStyleCnt="3" custScaleX="58261" custLinFactNeighborX="16259" custLinFactNeighborY="5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66A02-9043-4F96-AA4B-0E32D2718420}" type="pres">
      <dgm:prSet presAssocID="{EEF0F133-749D-4D72-B7E1-4CF621392110}" presName="rect2" presStyleLbl="fgImgPlace1" presStyleIdx="2" presStyleCnt="3" custScaleX="180421" custScaleY="59069" custLinFactX="21593" custLinFactNeighborX="100000" custLinFactNeighborY="9752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12700">
          <a:solidFill>
            <a:schemeClr val="accent1"/>
          </a:solidFill>
        </a:ln>
      </dgm:spPr>
    </dgm:pt>
  </dgm:ptLst>
  <dgm:cxnLst>
    <dgm:cxn modelId="{F3F874FA-0846-4EA5-A22B-98D08D2463AE}" srcId="{CD2521F0-1C4C-4CD7-A5B0-3A6CC9BB3B5E}" destId="{BB7308B5-19A4-4C70-A3DC-0C849330F927}" srcOrd="0" destOrd="0" parTransId="{6AD9C2B5-76D9-4699-9A99-F05E5629F77E}" sibTransId="{D65A6020-2BF0-40A0-995F-A6F079A6D895}"/>
    <dgm:cxn modelId="{D21EC60D-E239-468E-9EC6-D8305C1ECAE6}" type="presOf" srcId="{EEF0F133-749D-4D72-B7E1-4CF621392110}" destId="{2C866AD3-42C8-4B87-891E-B01866E70E5C}" srcOrd="0" destOrd="0" presId="urn:microsoft.com/office/officeart/2008/layout/PictureStrips"/>
    <dgm:cxn modelId="{175BDEEB-D304-488D-83D6-4383E4020A9A}" srcId="{CD2521F0-1C4C-4CD7-A5B0-3A6CC9BB3B5E}" destId="{EEF0F133-749D-4D72-B7E1-4CF621392110}" srcOrd="2" destOrd="0" parTransId="{56C156F2-24D4-4482-9A70-9983B417B683}" sibTransId="{5560467B-16DB-468E-BC05-1F2F16AC9672}"/>
    <dgm:cxn modelId="{8358DE09-D51E-4FFC-9262-A2F1D4F5B0CD}" type="presOf" srcId="{BB7308B5-19A4-4C70-A3DC-0C849330F927}" destId="{BD9DA10E-BE18-42D1-8F2C-933782B3859A}" srcOrd="0" destOrd="0" presId="urn:microsoft.com/office/officeart/2008/layout/PictureStrips"/>
    <dgm:cxn modelId="{73E22429-EDF9-4D8A-BE9B-E55B6FA06E0B}" type="presOf" srcId="{6A188234-C8F2-4458-9B07-DDD9C034B07C}" destId="{2975CB48-8346-4847-AD60-DB7B3BD391D7}" srcOrd="0" destOrd="0" presId="urn:microsoft.com/office/officeart/2008/layout/PictureStrips"/>
    <dgm:cxn modelId="{B55A94C0-9E8A-49BC-B04F-FDF95655CDCE}" type="presOf" srcId="{CD2521F0-1C4C-4CD7-A5B0-3A6CC9BB3B5E}" destId="{1F6D328F-00CF-4053-BC72-810628999852}" srcOrd="0" destOrd="0" presId="urn:microsoft.com/office/officeart/2008/layout/PictureStrips"/>
    <dgm:cxn modelId="{CEEA958A-77F8-4C13-A3CC-D55EE9B3EFAB}" srcId="{CD2521F0-1C4C-4CD7-A5B0-3A6CC9BB3B5E}" destId="{6A188234-C8F2-4458-9B07-DDD9C034B07C}" srcOrd="1" destOrd="0" parTransId="{91D7F9A8-8E8D-433A-A086-02C12B7D55C7}" sibTransId="{5D809544-0308-4E62-A121-0F189C460CA5}"/>
    <dgm:cxn modelId="{E0D7ED91-9F94-4051-85EA-168A860D8D2A}" type="presParOf" srcId="{1F6D328F-00CF-4053-BC72-810628999852}" destId="{94242680-A40A-48F8-982F-8293F0DAA418}" srcOrd="0" destOrd="0" presId="urn:microsoft.com/office/officeart/2008/layout/PictureStrips"/>
    <dgm:cxn modelId="{144D7F9C-881B-4AF0-97D0-BE8287A726F8}" type="presParOf" srcId="{94242680-A40A-48F8-982F-8293F0DAA418}" destId="{BD9DA10E-BE18-42D1-8F2C-933782B3859A}" srcOrd="0" destOrd="0" presId="urn:microsoft.com/office/officeart/2008/layout/PictureStrips"/>
    <dgm:cxn modelId="{C54740DC-626C-47C0-B4F6-02739C191D4C}" type="presParOf" srcId="{94242680-A40A-48F8-982F-8293F0DAA418}" destId="{F5F326B7-4DD1-4F4A-821B-F7414C0BE549}" srcOrd="1" destOrd="0" presId="urn:microsoft.com/office/officeart/2008/layout/PictureStrips"/>
    <dgm:cxn modelId="{159BED29-A4C4-4C7E-A6FA-53844D972DC6}" type="presParOf" srcId="{1F6D328F-00CF-4053-BC72-810628999852}" destId="{7B04DF05-2604-456D-B25E-3713FC580C3D}" srcOrd="1" destOrd="0" presId="urn:microsoft.com/office/officeart/2008/layout/PictureStrips"/>
    <dgm:cxn modelId="{BC478BFA-0200-471E-9A45-B2F5C4E260B5}" type="presParOf" srcId="{1F6D328F-00CF-4053-BC72-810628999852}" destId="{A17100A1-ADCC-466D-871B-FEB240D59CEA}" srcOrd="2" destOrd="0" presId="urn:microsoft.com/office/officeart/2008/layout/PictureStrips"/>
    <dgm:cxn modelId="{F1230EEB-9D90-4B24-89DB-7339B0E30903}" type="presParOf" srcId="{A17100A1-ADCC-466D-871B-FEB240D59CEA}" destId="{2975CB48-8346-4847-AD60-DB7B3BD391D7}" srcOrd="0" destOrd="0" presId="urn:microsoft.com/office/officeart/2008/layout/PictureStrips"/>
    <dgm:cxn modelId="{103B7919-3C9D-4AC5-80BC-C907B31F4EE2}" type="presParOf" srcId="{A17100A1-ADCC-466D-871B-FEB240D59CEA}" destId="{C6524869-AB34-48FD-A3C8-72726E2E84FA}" srcOrd="1" destOrd="0" presId="urn:microsoft.com/office/officeart/2008/layout/PictureStrips"/>
    <dgm:cxn modelId="{AD3AD135-FDF7-432E-B3B0-95857E876F7C}" type="presParOf" srcId="{1F6D328F-00CF-4053-BC72-810628999852}" destId="{D6435556-E619-4173-B72E-F579F6E3920B}" srcOrd="3" destOrd="0" presId="urn:microsoft.com/office/officeart/2008/layout/PictureStrips"/>
    <dgm:cxn modelId="{93F6B63D-4E3A-453F-A65C-9B732D4C6006}" type="presParOf" srcId="{1F6D328F-00CF-4053-BC72-810628999852}" destId="{3135BC4E-2AD3-4EE2-921E-6190018FE2AC}" srcOrd="4" destOrd="0" presId="urn:microsoft.com/office/officeart/2008/layout/PictureStrips"/>
    <dgm:cxn modelId="{77B009D2-F432-4D14-A79B-3BB016585516}" type="presParOf" srcId="{3135BC4E-2AD3-4EE2-921E-6190018FE2AC}" destId="{2C866AD3-42C8-4B87-891E-B01866E70E5C}" srcOrd="0" destOrd="0" presId="urn:microsoft.com/office/officeart/2008/layout/PictureStrips"/>
    <dgm:cxn modelId="{9FDD1080-3276-4B71-9CD5-5578A8C21C16}" type="presParOf" srcId="{3135BC4E-2AD3-4EE2-921E-6190018FE2AC}" destId="{26D66A02-9043-4F96-AA4B-0E32D27184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24A6F8F-EA59-41F0-AC3A-49EF56A77E68}" type="doc">
      <dgm:prSet loTypeId="urn:microsoft.com/office/officeart/2005/8/layout/pList2#1" loCatId="list" qsTypeId="urn:microsoft.com/office/officeart/2005/8/quickstyle/simple1#2" qsCatId="simple" csTypeId="urn:microsoft.com/office/officeart/2005/8/colors/colorful1#1" csCatId="colorful" phldr="1"/>
      <dgm:spPr/>
    </dgm:pt>
    <dgm:pt modelId="{24C1E46D-7797-48B5-A195-81271438D329}">
      <dgm:prSet phldrT="[Текст]" custT="1"/>
      <dgm:spPr>
        <a:xfrm rot="10800000">
          <a:off x="278161" y="771773"/>
          <a:ext cx="1989046" cy="4168405"/>
        </a:xfrm>
        <a:prstGeom prst="flowChartAlternateProcess">
          <a:avLst/>
        </a:prstGeom>
        <a:solidFill>
          <a:srgbClr val="0070C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Общероссийская общественная организация малого и среднего предпринимательства «ОПОРА РОССИИ» </a:t>
          </a:r>
        </a:p>
        <a:p>
          <a:pPr algn="l"/>
          <a:r>
            <a:rPr lang="ru-RU" sz="1150" b="0" u="none" dirty="0" smtClean="0">
              <a:solidFill>
                <a:schemeClr val="bg1"/>
              </a:solidFill>
              <a:latin typeface="Georgia"/>
              <a:ea typeface="+mn-ea"/>
              <a:cs typeface="+mn-cs"/>
            </a:rPr>
            <a:t>- создана 18 сентября 2002г.</a:t>
          </a:r>
        </a:p>
        <a:p>
          <a:pPr algn="l"/>
          <a:r>
            <a:rPr lang="ru-RU" sz="1150" b="0" u="none" dirty="0" smtClean="0">
              <a:solidFill>
                <a:schemeClr val="bg1"/>
              </a:solidFill>
              <a:latin typeface="Georgia"/>
              <a:ea typeface="+mn-ea"/>
              <a:cs typeface="+mn-cs"/>
            </a:rPr>
            <a:t>- 85 региональных  отделений</a:t>
          </a:r>
        </a:p>
        <a:p>
          <a:pPr algn="l"/>
          <a:r>
            <a:rPr lang="ru-RU" sz="1150" b="0" u="none" dirty="0" smtClean="0">
              <a:solidFill>
                <a:schemeClr val="bg1"/>
              </a:solidFill>
              <a:latin typeface="Georgia"/>
              <a:ea typeface="+mn-ea"/>
              <a:cs typeface="+mn-cs"/>
            </a:rPr>
            <a:t>- в состав входят более </a:t>
          </a:r>
          <a:r>
            <a:rPr lang="en-US" sz="1150" b="0" u="none" dirty="0" smtClean="0">
              <a:solidFill>
                <a:schemeClr val="bg1"/>
              </a:solidFill>
              <a:latin typeface="Georgia"/>
              <a:ea typeface="+mn-ea"/>
              <a:cs typeface="+mn-cs"/>
            </a:rPr>
            <a:t>1</a:t>
          </a:r>
          <a:r>
            <a:rPr lang="ru-RU" sz="1150" b="0" u="none" dirty="0" smtClean="0">
              <a:solidFill>
                <a:schemeClr val="bg1"/>
              </a:solidFill>
              <a:latin typeface="Georgia"/>
              <a:ea typeface="+mn-ea"/>
              <a:cs typeface="+mn-cs"/>
            </a:rPr>
            <a:t>00</a:t>
          </a:r>
          <a:r>
            <a:rPr lang="en-US" sz="1150" b="0" u="none" dirty="0" smtClean="0">
              <a:solidFill>
                <a:schemeClr val="bg1"/>
              </a:solidFill>
              <a:latin typeface="Georgia"/>
              <a:ea typeface="+mn-ea"/>
              <a:cs typeface="+mn-cs"/>
            </a:rPr>
            <a:t> </a:t>
          </a:r>
          <a:r>
            <a:rPr lang="ru-RU" sz="1150" b="0" u="none" dirty="0" smtClean="0">
              <a:solidFill>
                <a:schemeClr val="bg1"/>
              </a:solidFill>
              <a:latin typeface="Georgia"/>
              <a:ea typeface="+mn-ea"/>
              <a:cs typeface="+mn-cs"/>
            </a:rPr>
            <a:t>отраслевых союзов, ассоциаций и гильдий; </a:t>
          </a:r>
        </a:p>
        <a:p>
          <a:pPr algn="l"/>
          <a:r>
            <a:rPr lang="ru-RU" sz="1150" b="0" u="none" dirty="0" smtClean="0">
              <a:solidFill>
                <a:schemeClr val="bg1"/>
              </a:solidFill>
              <a:latin typeface="Georgia"/>
              <a:ea typeface="+mn-ea"/>
              <a:cs typeface="+mn-cs"/>
            </a:rPr>
            <a:t>- членами являются более 450 000 предпринимателей</a:t>
          </a:r>
        </a:p>
        <a:p>
          <a:pPr algn="l"/>
          <a:endParaRPr lang="ru-RU" sz="1200" b="0" u="none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31A6351C-2C5C-4E17-88FF-C5E2241784D9}" type="parTrans" cxnId="{947E5A24-423E-4EE3-A757-E590F0AFC0CC}">
      <dgm:prSet/>
      <dgm:spPr/>
      <dgm:t>
        <a:bodyPr/>
        <a:lstStyle/>
        <a:p>
          <a:endParaRPr lang="ru-RU" sz="1450"/>
        </a:p>
      </dgm:t>
    </dgm:pt>
    <dgm:pt modelId="{722F7FF8-DCF7-4468-A487-B31418D4BA8B}" type="sibTrans" cxnId="{947E5A24-423E-4EE3-A757-E590F0AFC0CC}">
      <dgm:prSet/>
      <dgm:spPr/>
      <dgm:t>
        <a:bodyPr/>
        <a:lstStyle/>
        <a:p>
          <a:endParaRPr lang="ru-RU" sz="1450"/>
        </a:p>
      </dgm:t>
    </dgm:pt>
    <dgm:pt modelId="{664E1474-7C25-4827-9405-F3364955C648}">
      <dgm:prSet phldrT="[Текст]" custT="1"/>
      <dgm:spPr>
        <a:xfrm rot="10800000">
          <a:off x="2373858" y="787581"/>
          <a:ext cx="1829908" cy="4168405"/>
        </a:xfrm>
        <a:prstGeom prst="flowChartAlternateProcess">
          <a:avLst/>
        </a:prstGeom>
        <a:solidFill>
          <a:srgbClr val="FF0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Торгово-промышленная палата Российской Федерации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-в 1993 г. принят закон «О торгово-промышленных палатах  в РФ»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- 174  </a:t>
          </a:r>
          <a:r>
            <a:rPr lang="ru-RU" sz="1200" b="0" u="none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территориаль-ных</a:t>
          </a:r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  ТПП </a:t>
          </a:r>
        </a:p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 в составе более 200 союзов, ассоциаций </a:t>
          </a:r>
        </a:p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 членами являются около 50 тысяч предприятий и организаций </a:t>
          </a:r>
        </a:p>
      </dgm:t>
    </dgm:pt>
    <dgm:pt modelId="{2AD8C361-E315-4448-B047-D06E24DCAF6A}" type="parTrans" cxnId="{AB85F695-1637-4888-8EE7-FD9B661D5687}">
      <dgm:prSet/>
      <dgm:spPr/>
      <dgm:t>
        <a:bodyPr/>
        <a:lstStyle/>
        <a:p>
          <a:endParaRPr lang="ru-RU" sz="1450"/>
        </a:p>
      </dgm:t>
    </dgm:pt>
    <dgm:pt modelId="{44A11124-B021-4A10-B0D1-D75D5AF7636A}" type="sibTrans" cxnId="{AB85F695-1637-4888-8EE7-FD9B661D5687}">
      <dgm:prSet/>
      <dgm:spPr/>
      <dgm:t>
        <a:bodyPr/>
        <a:lstStyle/>
        <a:p>
          <a:endParaRPr lang="ru-RU" sz="1450"/>
        </a:p>
      </dgm:t>
    </dgm:pt>
    <dgm:pt modelId="{3E180520-76F9-4783-9E34-6C54C0D713E5}">
      <dgm:prSet phldrT="[Текст]" custT="1"/>
      <dgm:spPr>
        <a:xfrm rot="10800000">
          <a:off x="4284471" y="782545"/>
          <a:ext cx="1829908" cy="4168405"/>
        </a:xfrm>
        <a:prstGeom prst="flowChartAlternateProcess">
          <a:avLst/>
        </a:prstGeom>
        <a:solidFill>
          <a:srgbClr val="28847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Российский союз             </a:t>
          </a:r>
          <a:r>
            <a:rPr lang="ru-RU" sz="1200" b="0" u="none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промышлен-ников</a:t>
          </a:r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 и </a:t>
          </a:r>
          <a:r>
            <a:rPr lang="ru-RU" sz="1200" b="0" u="none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предпринимате</a:t>
          </a:r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-лей (работодателей)</a:t>
          </a:r>
        </a:p>
        <a:p>
          <a:pPr algn="l"/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 основан в 1990 г.</a:t>
          </a:r>
        </a:p>
        <a:p>
          <a:pPr algn="l"/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 - в составе более 100 отраслевых и региональных объединений</a:t>
          </a:r>
        </a:p>
        <a:p>
          <a:pPr algn="l"/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 Членами являются свыше 320 тыс. представителей промышленных, научных, финансовых и коммерческих организаций</a:t>
          </a:r>
          <a:endParaRPr lang="ru-RU" sz="1200" b="0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ea typeface="+mn-ea"/>
            <a:cs typeface="+mn-cs"/>
          </a:endParaRPr>
        </a:p>
      </dgm:t>
    </dgm:pt>
    <dgm:pt modelId="{4D90A7DD-8217-4D9D-8CB7-D7111A052001}" type="parTrans" cxnId="{E912F63A-7AC2-4B06-BB2E-B721ECA2CEF7}">
      <dgm:prSet/>
      <dgm:spPr/>
      <dgm:t>
        <a:bodyPr/>
        <a:lstStyle/>
        <a:p>
          <a:endParaRPr lang="ru-RU" sz="1450"/>
        </a:p>
      </dgm:t>
    </dgm:pt>
    <dgm:pt modelId="{6F023B08-8ED7-449C-8520-8381C684F03D}" type="sibTrans" cxnId="{E912F63A-7AC2-4B06-BB2E-B721ECA2CEF7}">
      <dgm:prSet/>
      <dgm:spPr/>
      <dgm:t>
        <a:bodyPr/>
        <a:lstStyle/>
        <a:p>
          <a:endParaRPr lang="ru-RU" sz="1450"/>
        </a:p>
      </dgm:t>
    </dgm:pt>
    <dgm:pt modelId="{300EF003-29AC-4850-88C6-F63248FBC40F}">
      <dgm:prSet phldrT="[Текст]" custT="1"/>
      <dgm:spPr>
        <a:xfrm rot="10800000">
          <a:off x="6197820" y="765040"/>
          <a:ext cx="1829908" cy="4168405"/>
        </a:xfrm>
        <a:prstGeom prst="flowChartAlternateProcess">
          <a:avLst/>
        </a:prstGeom>
        <a:solidFill>
          <a:srgbClr val="C898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Общероссийская общественная организация «Деловая Россия»</a:t>
          </a:r>
        </a:p>
        <a:p>
          <a:pPr algn="l"/>
          <a:endParaRPr lang="ru-RU" sz="1200" b="0" u="none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ea typeface="+mn-ea"/>
            <a:cs typeface="+mn-cs"/>
          </a:endParaRPr>
        </a:p>
        <a:p>
          <a:pPr algn="l"/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 создана в 2001 году</a:t>
          </a:r>
        </a:p>
        <a:p>
          <a:pPr algn="l"/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-72 региональных отделения;</a:t>
          </a:r>
        </a:p>
        <a:p>
          <a:pPr algn="l"/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 в состав входят 38 отраслевых организаций</a:t>
          </a:r>
        </a:p>
        <a:p>
          <a:pPr algn="l"/>
          <a:r>
            <a:rPr lang="ru-RU" sz="12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+mn-cs"/>
            </a:rPr>
            <a:t>- Членами являются более 3 500 предпринимателей</a:t>
          </a:r>
        </a:p>
      </dgm:t>
    </dgm:pt>
    <dgm:pt modelId="{67D622AD-3E44-4C6C-B677-DFC89C7ADDB1}" type="sibTrans" cxnId="{1739C064-D6F2-4666-A101-6840D03ABA97}">
      <dgm:prSet/>
      <dgm:spPr/>
      <dgm:t>
        <a:bodyPr/>
        <a:lstStyle/>
        <a:p>
          <a:endParaRPr lang="ru-RU" sz="1450"/>
        </a:p>
      </dgm:t>
    </dgm:pt>
    <dgm:pt modelId="{F387CB22-4C6D-4741-A651-CBC1CD852B89}" type="parTrans" cxnId="{1739C064-D6F2-4666-A101-6840D03ABA97}">
      <dgm:prSet/>
      <dgm:spPr/>
      <dgm:t>
        <a:bodyPr/>
        <a:lstStyle/>
        <a:p>
          <a:endParaRPr lang="ru-RU" sz="1450"/>
        </a:p>
      </dgm:t>
    </dgm:pt>
    <dgm:pt modelId="{FF456DF3-61C1-408F-847E-F72A7EA78DD6}" type="pres">
      <dgm:prSet presAssocID="{324A6F8F-EA59-41F0-AC3A-49EF56A77E68}" presName="Name0" presStyleCnt="0">
        <dgm:presLayoutVars>
          <dgm:dir/>
          <dgm:resizeHandles val="exact"/>
        </dgm:presLayoutVars>
      </dgm:prSet>
      <dgm:spPr/>
    </dgm:pt>
    <dgm:pt modelId="{35883D05-C72A-46DA-A42F-951898A2AC57}" type="pres">
      <dgm:prSet presAssocID="{324A6F8F-EA59-41F0-AC3A-49EF56A77E68}" presName="bkgdShp" presStyleLbl="alignAccFollowNode1" presStyleIdx="0" presStyleCnt="1" custScaleY="36975" custLinFactNeighborY="-31869"/>
      <dgm:spPr>
        <a:xfrm>
          <a:off x="0" y="0"/>
          <a:ext cx="8208911" cy="81472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009DD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F353BE2-6BDD-4BBA-8B84-19E02171A872}" type="pres">
      <dgm:prSet presAssocID="{324A6F8F-EA59-41F0-AC3A-49EF56A77E68}" presName="linComp" presStyleCnt="0"/>
      <dgm:spPr/>
    </dgm:pt>
    <dgm:pt modelId="{8C9F0C7F-D63C-4A3A-A87E-031F1BC2AF1C}" type="pres">
      <dgm:prSet presAssocID="{24C1E46D-7797-48B5-A195-81271438D329}" presName="compNode" presStyleCnt="0"/>
      <dgm:spPr/>
    </dgm:pt>
    <dgm:pt modelId="{4527C932-F1E8-4B87-812B-0DE04A489017}" type="pres">
      <dgm:prSet presAssocID="{24C1E46D-7797-48B5-A195-81271438D329}" presName="node" presStyleLbl="node1" presStyleIdx="0" presStyleCnt="4" custScaleX="260952" custScaleY="154781" custLinFactNeighborX="3598" custLinFactNeighborY="-120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4517CE33-5EE1-4D6A-BE56-A2B1DF068792}" type="pres">
      <dgm:prSet presAssocID="{24C1E46D-7797-48B5-A195-81271438D329}" presName="invisiNode" presStyleLbl="node1" presStyleIdx="0" presStyleCnt="4"/>
      <dgm:spPr/>
    </dgm:pt>
    <dgm:pt modelId="{942B8DB0-84AF-43AC-8F29-E70D3A945845}" type="pres">
      <dgm:prSet presAssocID="{24C1E46D-7797-48B5-A195-81271438D329}" presName="imagNode" presStyleLbl="fgImgPlace1" presStyleIdx="0" presStyleCnt="4" custScaleX="134624" custScaleY="41469" custLinFactNeighborX="-6312" custLinFactNeighborY="-19734"/>
      <dgm:spPr>
        <a:xfrm>
          <a:off x="504054" y="72001"/>
          <a:ext cx="1215111" cy="6700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B6D148D-A119-4232-9EB4-6785580A8B16}" type="pres">
      <dgm:prSet presAssocID="{722F7FF8-DCF7-4468-A487-B31418D4BA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7854FE-3C27-4AEE-9D6B-A84E0B048E27}" type="pres">
      <dgm:prSet presAssocID="{664E1474-7C25-4827-9405-F3364955C648}" presName="compNode" presStyleCnt="0"/>
      <dgm:spPr/>
    </dgm:pt>
    <dgm:pt modelId="{841C7B15-D417-4BD9-9312-E605E19BF285}" type="pres">
      <dgm:prSet presAssocID="{664E1474-7C25-4827-9405-F3364955C648}" presName="node" presStyleLbl="node1" presStyleIdx="1" presStyleCnt="4" custScaleX="240074" custScaleY="154781" custLinFactNeighborX="7590" custLinFactNeighborY="-1148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C33C9943-C312-4295-A499-97BCD46BAB79}" type="pres">
      <dgm:prSet presAssocID="{664E1474-7C25-4827-9405-F3364955C648}" presName="invisiNode" presStyleLbl="node1" presStyleIdx="1" presStyleCnt="4"/>
      <dgm:spPr/>
    </dgm:pt>
    <dgm:pt modelId="{281F5A40-C78E-42DF-8DCC-5828EE492937}" type="pres">
      <dgm:prSet presAssocID="{664E1474-7C25-4827-9405-F3364955C648}" presName="imagNode" presStyleLbl="fgImgPlace1" presStyleIdx="1" presStyleCnt="4" custScaleX="182022" custScaleY="43456" custLinFactNeighborX="-2226" custLinFactNeighborY="-19172"/>
      <dgm:spPr>
        <a:xfrm>
          <a:off x="2520281" y="72009"/>
          <a:ext cx="1387420" cy="7021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BFF8E6D-7969-4D14-825B-D36516CB288C}" type="pres">
      <dgm:prSet presAssocID="{44A11124-B021-4A10-B0D1-D75D5AF763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1B9FA1-8F79-40C4-A879-2A2FA94F059D}" type="pres">
      <dgm:prSet presAssocID="{3E180520-76F9-4783-9E34-6C54C0D713E5}" presName="compNode" presStyleCnt="0"/>
      <dgm:spPr/>
    </dgm:pt>
    <dgm:pt modelId="{F4616D29-9616-4862-8E79-C12BFE7A2440}" type="pres">
      <dgm:prSet presAssocID="{3E180520-76F9-4783-9E34-6C54C0D713E5}" presName="node" presStyleLbl="node1" presStyleIdx="2" presStyleCnt="4" custScaleX="240074" custScaleY="154781" custLinFactNeighborX="8178" custLinFactNeighborY="-116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E39635DE-6DDD-43AD-9F77-6A7C142CD458}" type="pres">
      <dgm:prSet presAssocID="{3E180520-76F9-4783-9E34-6C54C0D713E5}" presName="invisiNode" presStyleLbl="node1" presStyleIdx="2" presStyleCnt="4"/>
      <dgm:spPr/>
    </dgm:pt>
    <dgm:pt modelId="{889616B8-0875-4D56-85FA-F1786E4D8479}" type="pres">
      <dgm:prSet presAssocID="{3E180520-76F9-4783-9E34-6C54C0D713E5}" presName="imagNode" presStyleLbl="fgImgPlace1" presStyleIdx="2" presStyleCnt="4" custScaleX="133659" custScaleY="44366" custLinFactNeighborX="10844" custLinFactNeighborY="-21183"/>
      <dgm:spPr>
        <a:xfrm>
          <a:off x="4504945" y="32162"/>
          <a:ext cx="1429602" cy="7168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C1E7551-2BE5-4679-B26F-A453350CC4E0}" type="pres">
      <dgm:prSet presAssocID="{6F023B08-8ED7-449C-8520-8381C684F0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1491EA-74CD-4D8F-8BBB-B930BE3D0BD1}" type="pres">
      <dgm:prSet presAssocID="{300EF003-29AC-4850-88C6-F63248FBC40F}" presName="compNode" presStyleCnt="0"/>
      <dgm:spPr/>
    </dgm:pt>
    <dgm:pt modelId="{030EB531-E3D7-40CA-834A-4C59B3BB8407}" type="pres">
      <dgm:prSet presAssocID="{300EF003-29AC-4850-88C6-F63248FBC40F}" presName="node" presStyleLbl="node1" presStyleIdx="3" presStyleCnt="4" custScaleX="240074" custScaleY="154781" custLinFactNeighborX="9125" custLinFactNeighborY="-1232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C3596F9-C511-4710-89BE-253550FDBCB2}" type="pres">
      <dgm:prSet presAssocID="{300EF003-29AC-4850-88C6-F63248FBC40F}" presName="invisiNode" presStyleLbl="node1" presStyleIdx="3" presStyleCnt="4"/>
      <dgm:spPr/>
    </dgm:pt>
    <dgm:pt modelId="{0673D50D-D662-4A65-B882-900012B03886}" type="pres">
      <dgm:prSet presAssocID="{300EF003-29AC-4850-88C6-F63248FBC40F}" presName="imagNode" presStyleLbl="fgImgPlace1" presStyleIdx="3" presStyleCnt="4" custScaleX="157370" custScaleY="44366" custLinFactNeighborX="12962" custLinFactNeighborY="-21345"/>
      <dgm:spPr>
        <a:xfrm>
          <a:off x="6542263" y="29544"/>
          <a:ext cx="1199516" cy="7168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F5A7EEE4-2AA8-4008-AF8B-0446D32C43CC}" type="presOf" srcId="{6F023B08-8ED7-449C-8520-8381C684F03D}" destId="{BC1E7551-2BE5-4679-B26F-A453350CC4E0}" srcOrd="0" destOrd="0" presId="urn:microsoft.com/office/officeart/2005/8/layout/pList2#1"/>
    <dgm:cxn modelId="{E912F63A-7AC2-4B06-BB2E-B721ECA2CEF7}" srcId="{324A6F8F-EA59-41F0-AC3A-49EF56A77E68}" destId="{3E180520-76F9-4783-9E34-6C54C0D713E5}" srcOrd="2" destOrd="0" parTransId="{4D90A7DD-8217-4D9D-8CB7-D7111A052001}" sibTransId="{6F023B08-8ED7-449C-8520-8381C684F03D}"/>
    <dgm:cxn modelId="{857CCD5B-359B-4584-B3C8-27208AAC534B}" type="presOf" srcId="{24C1E46D-7797-48B5-A195-81271438D329}" destId="{4527C932-F1E8-4B87-812B-0DE04A489017}" srcOrd="0" destOrd="0" presId="urn:microsoft.com/office/officeart/2005/8/layout/pList2#1"/>
    <dgm:cxn modelId="{1739C064-D6F2-4666-A101-6840D03ABA97}" srcId="{324A6F8F-EA59-41F0-AC3A-49EF56A77E68}" destId="{300EF003-29AC-4850-88C6-F63248FBC40F}" srcOrd="3" destOrd="0" parTransId="{F387CB22-4C6D-4741-A651-CBC1CD852B89}" sibTransId="{67D622AD-3E44-4C6C-B677-DFC89C7ADDB1}"/>
    <dgm:cxn modelId="{FC2AD815-3096-4C1F-A256-A0AF8EF00B68}" type="presOf" srcId="{664E1474-7C25-4827-9405-F3364955C648}" destId="{841C7B15-D417-4BD9-9312-E605E19BF285}" srcOrd="0" destOrd="0" presId="urn:microsoft.com/office/officeart/2005/8/layout/pList2#1"/>
    <dgm:cxn modelId="{AB85F695-1637-4888-8EE7-FD9B661D5687}" srcId="{324A6F8F-EA59-41F0-AC3A-49EF56A77E68}" destId="{664E1474-7C25-4827-9405-F3364955C648}" srcOrd="1" destOrd="0" parTransId="{2AD8C361-E315-4448-B047-D06E24DCAF6A}" sibTransId="{44A11124-B021-4A10-B0D1-D75D5AF7636A}"/>
    <dgm:cxn modelId="{998F9EDD-6C60-4AB7-AECA-1A872E5EBF01}" type="presOf" srcId="{44A11124-B021-4A10-B0D1-D75D5AF7636A}" destId="{BBFF8E6D-7969-4D14-825B-D36516CB288C}" srcOrd="0" destOrd="0" presId="urn:microsoft.com/office/officeart/2005/8/layout/pList2#1"/>
    <dgm:cxn modelId="{F315C027-63C0-420E-9426-BCE3A7AD3E1E}" type="presOf" srcId="{324A6F8F-EA59-41F0-AC3A-49EF56A77E68}" destId="{FF456DF3-61C1-408F-847E-F72A7EA78DD6}" srcOrd="0" destOrd="0" presId="urn:microsoft.com/office/officeart/2005/8/layout/pList2#1"/>
    <dgm:cxn modelId="{89669345-C579-4D28-A5F2-60C4FAE9B0DE}" type="presOf" srcId="{3E180520-76F9-4783-9E34-6C54C0D713E5}" destId="{F4616D29-9616-4862-8E79-C12BFE7A2440}" srcOrd="0" destOrd="0" presId="urn:microsoft.com/office/officeart/2005/8/layout/pList2#1"/>
    <dgm:cxn modelId="{947E5A24-423E-4EE3-A757-E590F0AFC0CC}" srcId="{324A6F8F-EA59-41F0-AC3A-49EF56A77E68}" destId="{24C1E46D-7797-48B5-A195-81271438D329}" srcOrd="0" destOrd="0" parTransId="{31A6351C-2C5C-4E17-88FF-C5E2241784D9}" sibTransId="{722F7FF8-DCF7-4468-A487-B31418D4BA8B}"/>
    <dgm:cxn modelId="{1D366EBC-6C53-46EA-AB2B-A4C5F4D8B4C3}" type="presOf" srcId="{300EF003-29AC-4850-88C6-F63248FBC40F}" destId="{030EB531-E3D7-40CA-834A-4C59B3BB8407}" srcOrd="0" destOrd="0" presId="urn:microsoft.com/office/officeart/2005/8/layout/pList2#1"/>
    <dgm:cxn modelId="{1B73E44E-0D62-4A2D-8775-B9A860C80AB2}" type="presOf" srcId="{722F7FF8-DCF7-4468-A487-B31418D4BA8B}" destId="{CB6D148D-A119-4232-9EB4-6785580A8B16}" srcOrd="0" destOrd="0" presId="urn:microsoft.com/office/officeart/2005/8/layout/pList2#1"/>
    <dgm:cxn modelId="{4F77B5E3-85D8-4A04-82C0-F801B8090650}" type="presParOf" srcId="{FF456DF3-61C1-408F-847E-F72A7EA78DD6}" destId="{35883D05-C72A-46DA-A42F-951898A2AC57}" srcOrd="0" destOrd="0" presId="urn:microsoft.com/office/officeart/2005/8/layout/pList2#1"/>
    <dgm:cxn modelId="{D2F404FB-A66D-4640-AAB4-FBBBDAB37AF3}" type="presParOf" srcId="{FF456DF3-61C1-408F-847E-F72A7EA78DD6}" destId="{7F353BE2-6BDD-4BBA-8B84-19E02171A872}" srcOrd="1" destOrd="0" presId="urn:microsoft.com/office/officeart/2005/8/layout/pList2#1"/>
    <dgm:cxn modelId="{E1A66CEC-535A-4227-AF1B-058723E0443B}" type="presParOf" srcId="{7F353BE2-6BDD-4BBA-8B84-19E02171A872}" destId="{8C9F0C7F-D63C-4A3A-A87E-031F1BC2AF1C}" srcOrd="0" destOrd="0" presId="urn:microsoft.com/office/officeart/2005/8/layout/pList2#1"/>
    <dgm:cxn modelId="{149B46DE-6757-412B-AE9F-EA21CEFB5F41}" type="presParOf" srcId="{8C9F0C7F-D63C-4A3A-A87E-031F1BC2AF1C}" destId="{4527C932-F1E8-4B87-812B-0DE04A489017}" srcOrd="0" destOrd="0" presId="urn:microsoft.com/office/officeart/2005/8/layout/pList2#1"/>
    <dgm:cxn modelId="{D840CE38-B0F7-4EB9-87D4-6310773B341D}" type="presParOf" srcId="{8C9F0C7F-D63C-4A3A-A87E-031F1BC2AF1C}" destId="{4517CE33-5EE1-4D6A-BE56-A2B1DF068792}" srcOrd="1" destOrd="0" presId="urn:microsoft.com/office/officeart/2005/8/layout/pList2#1"/>
    <dgm:cxn modelId="{FA9BAA2D-F046-4F46-819F-A9F41958E5BB}" type="presParOf" srcId="{8C9F0C7F-D63C-4A3A-A87E-031F1BC2AF1C}" destId="{942B8DB0-84AF-43AC-8F29-E70D3A945845}" srcOrd="2" destOrd="0" presId="urn:microsoft.com/office/officeart/2005/8/layout/pList2#1"/>
    <dgm:cxn modelId="{568A028A-48C0-4166-B2E7-5D8C117263B6}" type="presParOf" srcId="{7F353BE2-6BDD-4BBA-8B84-19E02171A872}" destId="{CB6D148D-A119-4232-9EB4-6785580A8B16}" srcOrd="1" destOrd="0" presId="urn:microsoft.com/office/officeart/2005/8/layout/pList2#1"/>
    <dgm:cxn modelId="{E2019BD2-4217-4871-ACC0-4796E27801F6}" type="presParOf" srcId="{7F353BE2-6BDD-4BBA-8B84-19E02171A872}" destId="{BC7854FE-3C27-4AEE-9D6B-A84E0B048E27}" srcOrd="2" destOrd="0" presId="urn:microsoft.com/office/officeart/2005/8/layout/pList2#1"/>
    <dgm:cxn modelId="{64E8B331-5564-43CE-9953-AE2B538044ED}" type="presParOf" srcId="{BC7854FE-3C27-4AEE-9D6B-A84E0B048E27}" destId="{841C7B15-D417-4BD9-9312-E605E19BF285}" srcOrd="0" destOrd="0" presId="urn:microsoft.com/office/officeart/2005/8/layout/pList2#1"/>
    <dgm:cxn modelId="{C2430BC7-F9E8-45CF-8345-879D987EA865}" type="presParOf" srcId="{BC7854FE-3C27-4AEE-9D6B-A84E0B048E27}" destId="{C33C9943-C312-4295-A499-97BCD46BAB79}" srcOrd="1" destOrd="0" presId="urn:microsoft.com/office/officeart/2005/8/layout/pList2#1"/>
    <dgm:cxn modelId="{D4FF0C25-48DC-441D-AF01-5A1A5CD1D427}" type="presParOf" srcId="{BC7854FE-3C27-4AEE-9D6B-A84E0B048E27}" destId="{281F5A40-C78E-42DF-8DCC-5828EE492937}" srcOrd="2" destOrd="0" presId="urn:microsoft.com/office/officeart/2005/8/layout/pList2#1"/>
    <dgm:cxn modelId="{506E92D6-B249-4997-914E-F9B61EB57B45}" type="presParOf" srcId="{7F353BE2-6BDD-4BBA-8B84-19E02171A872}" destId="{BBFF8E6D-7969-4D14-825B-D36516CB288C}" srcOrd="3" destOrd="0" presId="urn:microsoft.com/office/officeart/2005/8/layout/pList2#1"/>
    <dgm:cxn modelId="{679D3FF8-6B66-464F-9545-182B4357EF0E}" type="presParOf" srcId="{7F353BE2-6BDD-4BBA-8B84-19E02171A872}" destId="{4D1B9FA1-8F79-40C4-A879-2A2FA94F059D}" srcOrd="4" destOrd="0" presId="urn:microsoft.com/office/officeart/2005/8/layout/pList2#1"/>
    <dgm:cxn modelId="{64D8BA1D-C8BA-41D3-A370-D8E19D34B623}" type="presParOf" srcId="{4D1B9FA1-8F79-40C4-A879-2A2FA94F059D}" destId="{F4616D29-9616-4862-8E79-C12BFE7A2440}" srcOrd="0" destOrd="0" presId="urn:microsoft.com/office/officeart/2005/8/layout/pList2#1"/>
    <dgm:cxn modelId="{09508F15-3DE0-4875-9EF0-C71DA64ACF3D}" type="presParOf" srcId="{4D1B9FA1-8F79-40C4-A879-2A2FA94F059D}" destId="{E39635DE-6DDD-43AD-9F77-6A7C142CD458}" srcOrd="1" destOrd="0" presId="urn:microsoft.com/office/officeart/2005/8/layout/pList2#1"/>
    <dgm:cxn modelId="{397D738C-84C9-4E16-A05E-6AE8F198BAB0}" type="presParOf" srcId="{4D1B9FA1-8F79-40C4-A879-2A2FA94F059D}" destId="{889616B8-0875-4D56-85FA-F1786E4D8479}" srcOrd="2" destOrd="0" presId="urn:microsoft.com/office/officeart/2005/8/layout/pList2#1"/>
    <dgm:cxn modelId="{37B44411-538C-43BB-8FB7-BACD3433270A}" type="presParOf" srcId="{7F353BE2-6BDD-4BBA-8B84-19E02171A872}" destId="{BC1E7551-2BE5-4679-B26F-A453350CC4E0}" srcOrd="5" destOrd="0" presId="urn:microsoft.com/office/officeart/2005/8/layout/pList2#1"/>
    <dgm:cxn modelId="{ADB846D3-E70F-4ACB-8F59-186D4E3F43AF}" type="presParOf" srcId="{7F353BE2-6BDD-4BBA-8B84-19E02171A872}" destId="{3B1491EA-74CD-4D8F-8BBB-B930BE3D0BD1}" srcOrd="6" destOrd="0" presId="urn:microsoft.com/office/officeart/2005/8/layout/pList2#1"/>
    <dgm:cxn modelId="{3965FA5D-6791-4A5B-AFF3-48315302C8A2}" type="presParOf" srcId="{3B1491EA-74CD-4D8F-8BBB-B930BE3D0BD1}" destId="{030EB531-E3D7-40CA-834A-4C59B3BB8407}" srcOrd="0" destOrd="0" presId="urn:microsoft.com/office/officeart/2005/8/layout/pList2#1"/>
    <dgm:cxn modelId="{C165B9BD-B980-431A-96D6-DA2F02638C11}" type="presParOf" srcId="{3B1491EA-74CD-4D8F-8BBB-B930BE3D0BD1}" destId="{5C3596F9-C511-4710-89BE-253550FDBCB2}" srcOrd="1" destOrd="0" presId="urn:microsoft.com/office/officeart/2005/8/layout/pList2#1"/>
    <dgm:cxn modelId="{4B19FF71-7AB3-4192-8C9C-7C039CECC7C6}" type="presParOf" srcId="{3B1491EA-74CD-4D8F-8BBB-B930BE3D0BD1}" destId="{0673D50D-D662-4A65-B882-900012B0388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2DED2-39D3-4912-8DFD-27CC85C5BCD8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</dgm:pt>
    <dgm:pt modelId="{2A3A8E7C-AAEC-4AC5-9B93-D7148A52309E}">
      <dgm:prSet phldrT="[Текст]"/>
      <dgm:spPr>
        <a:xfrm>
          <a:off x="211634" y="2236821"/>
          <a:ext cx="814203" cy="63118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Микро</a:t>
          </a:r>
        </a:p>
      </dgm:t>
    </dgm:pt>
    <dgm:pt modelId="{CE95903F-05B4-42BB-9244-6360CE76A085}" type="parTrans" cxnId="{56E29A47-6E1C-454A-857E-613DC5FBA044}">
      <dgm:prSet/>
      <dgm:spPr/>
      <dgm:t>
        <a:bodyPr/>
        <a:lstStyle/>
        <a:p>
          <a:endParaRPr lang="ru-RU"/>
        </a:p>
      </dgm:t>
    </dgm:pt>
    <dgm:pt modelId="{8CFE2E85-355F-4E31-885B-A7D969E98B11}" type="sibTrans" cxnId="{56E29A47-6E1C-454A-857E-613DC5FBA044}">
      <dgm:prSet/>
      <dgm:spPr/>
      <dgm:t>
        <a:bodyPr/>
        <a:lstStyle/>
        <a:p>
          <a:endParaRPr lang="ru-RU"/>
        </a:p>
      </dgm:t>
    </dgm:pt>
    <dgm:pt modelId="{198AE70E-0766-4F1D-BB99-8929AB1B4103}">
      <dgm:prSet phldrT="[Текст]"/>
      <dgm:spPr>
        <a:xfrm>
          <a:off x="941370" y="1585299"/>
          <a:ext cx="838664" cy="11881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Малые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CDEF653-7CDD-4EA4-9407-9C472370D32E}" type="parTrans" cxnId="{F2C86FDF-9A35-45EE-83C6-33F35F4FD753}">
      <dgm:prSet/>
      <dgm:spPr/>
      <dgm:t>
        <a:bodyPr/>
        <a:lstStyle/>
        <a:p>
          <a:endParaRPr lang="ru-RU"/>
        </a:p>
      </dgm:t>
    </dgm:pt>
    <dgm:pt modelId="{7F981085-DCDD-4469-BEE8-9A6279C2F04B}" type="sibTrans" cxnId="{F2C86FDF-9A35-45EE-83C6-33F35F4FD753}">
      <dgm:prSet/>
      <dgm:spPr/>
      <dgm:t>
        <a:bodyPr/>
        <a:lstStyle/>
        <a:p>
          <a:endParaRPr lang="ru-RU"/>
        </a:p>
      </dgm:t>
    </dgm:pt>
    <dgm:pt modelId="{3EA3505D-06D3-466C-B76E-30C04674AE7D}">
      <dgm:prSet phldrT="[Текст]"/>
      <dgm:spPr>
        <a:xfrm>
          <a:off x="1897548" y="873860"/>
          <a:ext cx="838664" cy="15178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Средние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6F372AE-160D-4C0A-ABE4-B0CEA4723CE0}" type="parTrans" cxnId="{44455591-42BC-4901-A75A-915957FB4248}">
      <dgm:prSet/>
      <dgm:spPr/>
      <dgm:t>
        <a:bodyPr/>
        <a:lstStyle/>
        <a:p>
          <a:endParaRPr lang="ru-RU"/>
        </a:p>
      </dgm:t>
    </dgm:pt>
    <dgm:pt modelId="{F5C99F2B-17CF-4845-BAD8-B9DA109D187D}" type="sibTrans" cxnId="{44455591-42BC-4901-A75A-915957FB4248}">
      <dgm:prSet/>
      <dgm:spPr/>
      <dgm:t>
        <a:bodyPr/>
        <a:lstStyle/>
        <a:p>
          <a:endParaRPr lang="ru-RU"/>
        </a:p>
      </dgm:t>
    </dgm:pt>
    <dgm:pt modelId="{CCE98AE6-36C1-4ABC-82B8-892754CE5179}" type="pres">
      <dgm:prSet presAssocID="{CDD2DED2-39D3-4912-8DFD-27CC85C5BCD8}" presName="arrowDiagram" presStyleCnt="0">
        <dgm:presLayoutVars>
          <dgm:chMax val="5"/>
          <dgm:dir/>
          <dgm:resizeHandles val="exact"/>
        </dgm:presLayoutVars>
      </dgm:prSet>
      <dgm:spPr/>
    </dgm:pt>
    <dgm:pt modelId="{BC5234D8-6FEA-4142-8B2A-531A709916A2}" type="pres">
      <dgm:prSet presAssocID="{CDD2DED2-39D3-4912-8DFD-27CC85C5BCD8}" presName="arrow" presStyleLbl="bgShp" presStyleIdx="0" presStyleCnt="1" custScaleY="137379"/>
      <dgm:spPr>
        <a:xfrm>
          <a:off x="0" y="3"/>
          <a:ext cx="3494436" cy="300038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7001F4A-63F1-467B-A604-8A2E89239E29}" type="pres">
      <dgm:prSet presAssocID="{CDD2DED2-39D3-4912-8DFD-27CC85C5BCD8}" presName="arrowDiagram3" presStyleCnt="0"/>
      <dgm:spPr/>
    </dgm:pt>
    <dgm:pt modelId="{49524811-9E0B-4D07-98F8-4C014E5DDA7F}" type="pres">
      <dgm:prSet presAssocID="{2A3A8E7C-AAEC-4AC5-9B93-D7148A52309E}" presName="bullet3a" presStyleLbl="node1" presStyleIdx="0" presStyleCnt="3" custLinFactY="98882" custLinFactNeighborX="-34116" custLinFactNeighborY="100000"/>
      <dgm:spPr>
        <a:xfrm>
          <a:off x="412797" y="2096293"/>
          <a:ext cx="90855" cy="90855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9AD3935-C9BE-4769-91E3-EC58B6F1750C}" type="pres">
      <dgm:prSet presAssocID="{2A3A8E7C-AAEC-4AC5-9B93-D7148A52309E}" presName="textBox3a" presStyleLbl="revTx" presStyleIdx="0" presStyleCnt="3" custLinFactNeighborX="-34093" custLinFactNeighborY="4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0BD1F-CD15-42D9-837F-C4E31B1C6F3C}" type="pres">
      <dgm:prSet presAssocID="{198AE70E-0766-4F1D-BB99-8929AB1B4103}" presName="bullet3b" presStyleLbl="node1" presStyleIdx="1" presStyleCnt="3" custLinFactNeighborX="-64678" custLinFactNeighborY="26427"/>
      <dgm:spPr>
        <a:xfrm>
          <a:off x="1139540" y="1365385"/>
          <a:ext cx="164238" cy="1642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BA88991-AF70-477D-AC2A-088F57E86720}" type="pres">
      <dgm:prSet presAssocID="{198AE70E-0766-4F1D-BB99-8929AB1B4103}" presName="textBox3b" presStyleLbl="revTx" presStyleIdx="1" presStyleCnt="3" custAng="0" custLinFactNeighborX="-46087" custLinFactNeighborY="15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C8A4B-A3B1-4EA8-9537-025C42425E57}" type="pres">
      <dgm:prSet presAssocID="{3EA3505D-06D3-466C-B76E-30C04674AE7D}" presName="bullet3c" presStyleLbl="node1" presStyleIdx="2" presStyleCnt="3" custLinFactY="-56838" custLinFactNeighborX="82467" custLinFactNeighborY="-100000"/>
      <dgm:spPr>
        <a:xfrm>
          <a:off x="2397544" y="604505"/>
          <a:ext cx="227138" cy="2271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30517B-73BC-4E31-828C-977937893531}" type="pres">
      <dgm:prSet presAssocID="{3EA3505D-06D3-466C-B76E-30C04674AE7D}" presName="textBox3c" presStyleLbl="revTx" presStyleIdx="2" presStyleCnt="3" custLinFactNeighborX="-50825" custLinFactNeighborY="-13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4E8E6-C012-4DE9-B346-412CD0F82169}" type="presOf" srcId="{2A3A8E7C-AAEC-4AC5-9B93-D7148A52309E}" destId="{A9AD3935-C9BE-4769-91E3-EC58B6F1750C}" srcOrd="0" destOrd="0" presId="urn:microsoft.com/office/officeart/2005/8/layout/arrow2"/>
    <dgm:cxn modelId="{27CDF77B-0ED9-42E8-B1DC-D577AC65BAA2}" type="presOf" srcId="{198AE70E-0766-4F1D-BB99-8929AB1B4103}" destId="{0BA88991-AF70-477D-AC2A-088F57E86720}" srcOrd="0" destOrd="0" presId="urn:microsoft.com/office/officeart/2005/8/layout/arrow2"/>
    <dgm:cxn modelId="{44455591-42BC-4901-A75A-915957FB4248}" srcId="{CDD2DED2-39D3-4912-8DFD-27CC85C5BCD8}" destId="{3EA3505D-06D3-466C-B76E-30C04674AE7D}" srcOrd="2" destOrd="0" parTransId="{06F372AE-160D-4C0A-ABE4-B0CEA4723CE0}" sibTransId="{F5C99F2B-17CF-4845-BAD8-B9DA109D187D}"/>
    <dgm:cxn modelId="{460DFBD2-8C88-4EB1-A5DD-4D91B3F24870}" type="presOf" srcId="{CDD2DED2-39D3-4912-8DFD-27CC85C5BCD8}" destId="{CCE98AE6-36C1-4ABC-82B8-892754CE5179}" srcOrd="0" destOrd="0" presId="urn:microsoft.com/office/officeart/2005/8/layout/arrow2"/>
    <dgm:cxn modelId="{56E29A47-6E1C-454A-857E-613DC5FBA044}" srcId="{CDD2DED2-39D3-4912-8DFD-27CC85C5BCD8}" destId="{2A3A8E7C-AAEC-4AC5-9B93-D7148A52309E}" srcOrd="0" destOrd="0" parTransId="{CE95903F-05B4-42BB-9244-6360CE76A085}" sibTransId="{8CFE2E85-355F-4E31-885B-A7D969E98B11}"/>
    <dgm:cxn modelId="{F2C86FDF-9A35-45EE-83C6-33F35F4FD753}" srcId="{CDD2DED2-39D3-4912-8DFD-27CC85C5BCD8}" destId="{198AE70E-0766-4F1D-BB99-8929AB1B4103}" srcOrd="1" destOrd="0" parTransId="{9CDEF653-7CDD-4EA4-9407-9C472370D32E}" sibTransId="{7F981085-DCDD-4469-BEE8-9A6279C2F04B}"/>
    <dgm:cxn modelId="{7CDE7546-D874-4846-AD55-82F29AA071FF}" type="presOf" srcId="{3EA3505D-06D3-466C-B76E-30C04674AE7D}" destId="{2D30517B-73BC-4E31-828C-977937893531}" srcOrd="0" destOrd="0" presId="urn:microsoft.com/office/officeart/2005/8/layout/arrow2"/>
    <dgm:cxn modelId="{2F9D6FC0-4009-48F7-8027-8ADE9734C244}" type="presParOf" srcId="{CCE98AE6-36C1-4ABC-82B8-892754CE5179}" destId="{BC5234D8-6FEA-4142-8B2A-531A709916A2}" srcOrd="0" destOrd="0" presId="urn:microsoft.com/office/officeart/2005/8/layout/arrow2"/>
    <dgm:cxn modelId="{DDCCEF25-6B64-4B44-9482-9686180958B4}" type="presParOf" srcId="{CCE98AE6-36C1-4ABC-82B8-892754CE5179}" destId="{B7001F4A-63F1-467B-A604-8A2E89239E29}" srcOrd="1" destOrd="0" presId="urn:microsoft.com/office/officeart/2005/8/layout/arrow2"/>
    <dgm:cxn modelId="{435A5873-C918-4F51-A8E7-863A1AB6318B}" type="presParOf" srcId="{B7001F4A-63F1-467B-A604-8A2E89239E29}" destId="{49524811-9E0B-4D07-98F8-4C014E5DDA7F}" srcOrd="0" destOrd="0" presId="urn:microsoft.com/office/officeart/2005/8/layout/arrow2"/>
    <dgm:cxn modelId="{66E31C10-9795-457E-862B-798B3055293F}" type="presParOf" srcId="{B7001F4A-63F1-467B-A604-8A2E89239E29}" destId="{A9AD3935-C9BE-4769-91E3-EC58B6F1750C}" srcOrd="1" destOrd="0" presId="urn:microsoft.com/office/officeart/2005/8/layout/arrow2"/>
    <dgm:cxn modelId="{1554B50A-0322-4DA6-8A82-1DBC91E98F4A}" type="presParOf" srcId="{B7001F4A-63F1-467B-A604-8A2E89239E29}" destId="{0A60BD1F-CD15-42D9-837F-C4E31B1C6F3C}" srcOrd="2" destOrd="0" presId="urn:microsoft.com/office/officeart/2005/8/layout/arrow2"/>
    <dgm:cxn modelId="{309FD691-44C7-4A6C-BE95-9A6DCF348079}" type="presParOf" srcId="{B7001F4A-63F1-467B-A604-8A2E89239E29}" destId="{0BA88991-AF70-477D-AC2A-088F57E86720}" srcOrd="3" destOrd="0" presId="urn:microsoft.com/office/officeart/2005/8/layout/arrow2"/>
    <dgm:cxn modelId="{8B626BDD-5F35-4BE5-AB54-31ACD3168899}" type="presParOf" srcId="{B7001F4A-63F1-467B-A604-8A2E89239E29}" destId="{33EC8A4B-A3B1-4EA8-9537-025C42425E57}" srcOrd="4" destOrd="0" presId="urn:microsoft.com/office/officeart/2005/8/layout/arrow2"/>
    <dgm:cxn modelId="{D6EDE26E-9F17-4A53-93F0-8E75A2604358}" type="presParOf" srcId="{B7001F4A-63F1-467B-A604-8A2E89239E29}" destId="{2D30517B-73BC-4E31-828C-97793789353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057749-BA4B-489F-9DAB-A72BD753A1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94E2D-5837-42AD-9BE3-2458C44488A6}">
      <dgm:prSet/>
      <dgm:spPr/>
      <dgm:t>
        <a:bodyPr/>
        <a:lstStyle/>
        <a:p>
          <a:pPr rtl="0"/>
          <a:r>
            <a:rPr lang="ru-RU" dirty="0" smtClean="0"/>
            <a:t>Единый налог на вмененный доход (ЕНВД)  </a:t>
          </a:r>
          <a:endParaRPr lang="ru-RU" dirty="0"/>
        </a:p>
      </dgm:t>
    </dgm:pt>
    <dgm:pt modelId="{9A7EC745-DA9A-45F8-A932-93F1BF6C04CE}" type="parTrans" cxnId="{936B1877-3620-46B9-BF1B-A6B4B841D009}">
      <dgm:prSet/>
      <dgm:spPr/>
      <dgm:t>
        <a:bodyPr/>
        <a:lstStyle/>
        <a:p>
          <a:endParaRPr lang="ru-RU"/>
        </a:p>
      </dgm:t>
    </dgm:pt>
    <dgm:pt modelId="{F06DFAD4-CF81-4F5B-AA27-1E07BFFE072C}" type="sibTrans" cxnId="{936B1877-3620-46B9-BF1B-A6B4B841D009}">
      <dgm:prSet/>
      <dgm:spPr/>
      <dgm:t>
        <a:bodyPr/>
        <a:lstStyle/>
        <a:p>
          <a:endParaRPr lang="ru-RU"/>
        </a:p>
      </dgm:t>
    </dgm:pt>
    <dgm:pt modelId="{655B8C38-897E-4A4F-85D1-1AA39E291B96}">
      <dgm:prSet/>
      <dgm:spPr/>
      <dgm:t>
        <a:bodyPr/>
        <a:lstStyle/>
        <a:p>
          <a:pPr rtl="0"/>
          <a:r>
            <a:rPr lang="ru-RU" dirty="0" smtClean="0"/>
            <a:t>Упрощенная система налогообложения («доходы») – 6%  </a:t>
          </a:r>
          <a:endParaRPr lang="ru-RU" dirty="0"/>
        </a:p>
      </dgm:t>
    </dgm:pt>
    <dgm:pt modelId="{67471B6B-EEF7-4CE7-847B-B8B5E2D27C7F}" type="parTrans" cxnId="{5FB3B1D7-D40F-49D2-90E7-88FF2D8C7924}">
      <dgm:prSet/>
      <dgm:spPr/>
      <dgm:t>
        <a:bodyPr/>
        <a:lstStyle/>
        <a:p>
          <a:endParaRPr lang="ru-RU"/>
        </a:p>
      </dgm:t>
    </dgm:pt>
    <dgm:pt modelId="{9F77893B-4B15-41A7-93E7-264FDA181B23}" type="sibTrans" cxnId="{5FB3B1D7-D40F-49D2-90E7-88FF2D8C7924}">
      <dgm:prSet/>
      <dgm:spPr/>
      <dgm:t>
        <a:bodyPr/>
        <a:lstStyle/>
        <a:p>
          <a:endParaRPr lang="ru-RU"/>
        </a:p>
      </dgm:t>
    </dgm:pt>
    <dgm:pt modelId="{E2D2BD72-F0B9-4DA4-8C98-07DB10FDC71B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33,1%</a:t>
          </a:r>
          <a:endParaRPr lang="ru-RU" dirty="0">
            <a:solidFill>
              <a:schemeClr val="bg1"/>
            </a:solidFill>
          </a:endParaRPr>
        </a:p>
      </dgm:t>
    </dgm:pt>
    <dgm:pt modelId="{FBEC1404-8094-490F-990C-915754B66F91}" type="parTrans" cxnId="{ECE9A605-94F9-44B0-ADC2-BC8DED6BE67D}">
      <dgm:prSet/>
      <dgm:spPr/>
      <dgm:t>
        <a:bodyPr/>
        <a:lstStyle/>
        <a:p>
          <a:endParaRPr lang="ru-RU"/>
        </a:p>
      </dgm:t>
    </dgm:pt>
    <dgm:pt modelId="{F032228C-74B0-4068-8B8D-004EC227E16A}" type="sibTrans" cxnId="{ECE9A605-94F9-44B0-ADC2-BC8DED6BE67D}">
      <dgm:prSet/>
      <dgm:spPr/>
      <dgm:t>
        <a:bodyPr/>
        <a:lstStyle/>
        <a:p>
          <a:endParaRPr lang="ru-RU"/>
        </a:p>
      </dgm:t>
    </dgm:pt>
    <dgm:pt modelId="{B5F50FD0-AC7A-4035-9593-984A9D8033AB}">
      <dgm:prSet/>
      <dgm:spPr/>
      <dgm:t>
        <a:bodyPr/>
        <a:lstStyle/>
        <a:p>
          <a:pPr rtl="0"/>
          <a:r>
            <a:rPr lang="ru-RU" dirty="0" smtClean="0"/>
            <a:t>Упрощенная система налогообложения («доходы минус расходы») – 15%  </a:t>
          </a:r>
          <a:endParaRPr lang="ru-RU" dirty="0"/>
        </a:p>
      </dgm:t>
    </dgm:pt>
    <dgm:pt modelId="{1DC5E318-28DF-4CBE-9245-62B489E479B4}" type="parTrans" cxnId="{4B639E78-39A6-48CB-BAAB-7E3AF13C5338}">
      <dgm:prSet/>
      <dgm:spPr/>
      <dgm:t>
        <a:bodyPr/>
        <a:lstStyle/>
        <a:p>
          <a:endParaRPr lang="ru-RU"/>
        </a:p>
      </dgm:t>
    </dgm:pt>
    <dgm:pt modelId="{35F8BBA3-3888-413A-8038-F333444CF770}" type="sibTrans" cxnId="{4B639E78-39A6-48CB-BAAB-7E3AF13C5338}">
      <dgm:prSet/>
      <dgm:spPr/>
      <dgm:t>
        <a:bodyPr/>
        <a:lstStyle/>
        <a:p>
          <a:endParaRPr lang="ru-RU"/>
        </a:p>
      </dgm:t>
    </dgm:pt>
    <dgm:pt modelId="{68214C27-8208-4CFA-8EFF-3B48BB20B43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17,2%</a:t>
          </a:r>
          <a:endParaRPr lang="ru-RU" dirty="0">
            <a:solidFill>
              <a:schemeClr val="bg1"/>
            </a:solidFill>
          </a:endParaRPr>
        </a:p>
      </dgm:t>
    </dgm:pt>
    <dgm:pt modelId="{74A56B6A-55DC-45A1-A81D-ED709FCC6130}" type="parTrans" cxnId="{3E057051-B9F3-4B91-ABAC-D2089F037999}">
      <dgm:prSet/>
      <dgm:spPr/>
      <dgm:t>
        <a:bodyPr/>
        <a:lstStyle/>
        <a:p>
          <a:endParaRPr lang="ru-RU"/>
        </a:p>
      </dgm:t>
    </dgm:pt>
    <dgm:pt modelId="{8FE6861E-6C43-45AC-80AF-FA3F68B64EEE}" type="sibTrans" cxnId="{3E057051-B9F3-4B91-ABAC-D2089F037999}">
      <dgm:prSet/>
      <dgm:spPr/>
      <dgm:t>
        <a:bodyPr/>
        <a:lstStyle/>
        <a:p>
          <a:endParaRPr lang="ru-RU"/>
        </a:p>
      </dgm:t>
    </dgm:pt>
    <dgm:pt modelId="{43962071-3400-4C1D-A492-81C71F9522FC}">
      <dgm:prSet/>
      <dgm:spPr/>
      <dgm:t>
        <a:bodyPr/>
        <a:lstStyle/>
        <a:p>
          <a:pPr rtl="0"/>
          <a:r>
            <a:rPr lang="ru-RU" dirty="0" smtClean="0"/>
            <a:t>Общая система налогообложения  </a:t>
          </a:r>
          <a:endParaRPr lang="ru-RU" dirty="0"/>
        </a:p>
      </dgm:t>
    </dgm:pt>
    <dgm:pt modelId="{C2D4104C-D2F8-46EE-B64D-BBB523E678E2}" type="parTrans" cxnId="{171DB07D-6110-43AA-98D1-0680DBC1F64C}">
      <dgm:prSet/>
      <dgm:spPr/>
      <dgm:t>
        <a:bodyPr/>
        <a:lstStyle/>
        <a:p>
          <a:endParaRPr lang="ru-RU"/>
        </a:p>
      </dgm:t>
    </dgm:pt>
    <dgm:pt modelId="{D0C150A6-B83E-4998-936F-8095A11AA755}" type="sibTrans" cxnId="{171DB07D-6110-43AA-98D1-0680DBC1F64C}">
      <dgm:prSet/>
      <dgm:spPr/>
      <dgm:t>
        <a:bodyPr/>
        <a:lstStyle/>
        <a:p>
          <a:endParaRPr lang="ru-RU"/>
        </a:p>
      </dgm:t>
    </dgm:pt>
    <dgm:pt modelId="{631A9812-27E1-4546-B27E-CFEBB8B2E7A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7,7%</a:t>
          </a:r>
          <a:endParaRPr lang="ru-RU" dirty="0">
            <a:solidFill>
              <a:schemeClr val="bg1"/>
            </a:solidFill>
          </a:endParaRPr>
        </a:p>
      </dgm:t>
    </dgm:pt>
    <dgm:pt modelId="{8B63B32F-37A7-40F4-A5EA-02E7198C1F1D}" type="parTrans" cxnId="{FCF19FB8-CF2D-43CB-818E-06D1BA675E9E}">
      <dgm:prSet/>
      <dgm:spPr/>
      <dgm:t>
        <a:bodyPr/>
        <a:lstStyle/>
        <a:p>
          <a:endParaRPr lang="ru-RU"/>
        </a:p>
      </dgm:t>
    </dgm:pt>
    <dgm:pt modelId="{52BA3BD0-CC0B-4993-8A3C-1E2B9E0D6EBC}" type="sibTrans" cxnId="{FCF19FB8-CF2D-43CB-818E-06D1BA675E9E}">
      <dgm:prSet/>
      <dgm:spPr/>
      <dgm:t>
        <a:bodyPr/>
        <a:lstStyle/>
        <a:p>
          <a:endParaRPr lang="ru-RU"/>
        </a:p>
      </dgm:t>
    </dgm:pt>
    <dgm:pt modelId="{E928F78B-065B-4BCC-AEB7-84A8A031D955}">
      <dgm:prSet/>
      <dgm:spPr/>
      <dgm:t>
        <a:bodyPr/>
        <a:lstStyle/>
        <a:p>
          <a:pPr rtl="0"/>
          <a:r>
            <a:rPr lang="ru-RU" dirty="0" smtClean="0"/>
            <a:t>Патентная система налогообложения  </a:t>
          </a:r>
          <a:endParaRPr lang="ru-RU" dirty="0"/>
        </a:p>
      </dgm:t>
    </dgm:pt>
    <dgm:pt modelId="{0BBE89C9-5C09-4789-9667-1992441A4DE7}" type="parTrans" cxnId="{E45C977A-4658-45A0-9E48-90840C9690C4}">
      <dgm:prSet/>
      <dgm:spPr/>
      <dgm:t>
        <a:bodyPr/>
        <a:lstStyle/>
        <a:p>
          <a:endParaRPr lang="ru-RU"/>
        </a:p>
      </dgm:t>
    </dgm:pt>
    <dgm:pt modelId="{33501828-FF46-4CF7-8326-5760C3B65934}" type="sibTrans" cxnId="{E45C977A-4658-45A0-9E48-90840C9690C4}">
      <dgm:prSet/>
      <dgm:spPr/>
      <dgm:t>
        <a:bodyPr/>
        <a:lstStyle/>
        <a:p>
          <a:endParaRPr lang="ru-RU"/>
        </a:p>
      </dgm:t>
    </dgm:pt>
    <dgm:pt modelId="{404A267D-AE5B-4FE7-8CF9-5CE2FECF2FB7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4,4%</a:t>
          </a:r>
          <a:endParaRPr lang="ru-RU" dirty="0">
            <a:solidFill>
              <a:schemeClr val="bg1"/>
            </a:solidFill>
          </a:endParaRPr>
        </a:p>
      </dgm:t>
    </dgm:pt>
    <dgm:pt modelId="{F45B893B-A907-419D-9139-B63400130C2A}" type="parTrans" cxnId="{DF1448CA-2D33-40B0-BE1E-55F4019A5241}">
      <dgm:prSet/>
      <dgm:spPr/>
      <dgm:t>
        <a:bodyPr/>
        <a:lstStyle/>
        <a:p>
          <a:endParaRPr lang="ru-RU"/>
        </a:p>
      </dgm:t>
    </dgm:pt>
    <dgm:pt modelId="{B11032FD-D1CF-45A0-A999-3F7626802073}" type="sibTrans" cxnId="{DF1448CA-2D33-40B0-BE1E-55F4019A5241}">
      <dgm:prSet/>
      <dgm:spPr/>
      <dgm:t>
        <a:bodyPr/>
        <a:lstStyle/>
        <a:p>
          <a:endParaRPr lang="ru-RU"/>
        </a:p>
      </dgm:t>
    </dgm:pt>
    <dgm:pt modelId="{2F28272D-22EF-4276-B099-50640158E69C}">
      <dgm:prSet/>
      <dgm:spPr/>
      <dgm:t>
        <a:bodyPr/>
        <a:lstStyle/>
        <a:p>
          <a:pPr rtl="0"/>
          <a:r>
            <a:rPr lang="ru-RU" dirty="0" smtClean="0"/>
            <a:t>Единый сельскохозяйственный налог  </a:t>
          </a:r>
          <a:endParaRPr lang="ru-RU" dirty="0"/>
        </a:p>
      </dgm:t>
    </dgm:pt>
    <dgm:pt modelId="{7AB4F7D9-27C6-4EF1-AD99-CBF9B605FB63}" type="parTrans" cxnId="{614234ED-9246-47B3-8584-C4FBBE93AD8A}">
      <dgm:prSet/>
      <dgm:spPr/>
      <dgm:t>
        <a:bodyPr/>
        <a:lstStyle/>
        <a:p>
          <a:endParaRPr lang="ru-RU"/>
        </a:p>
      </dgm:t>
    </dgm:pt>
    <dgm:pt modelId="{0E8E2609-25F4-42CC-A17C-0DC27BC6A7C9}" type="sibTrans" cxnId="{614234ED-9246-47B3-8584-C4FBBE93AD8A}">
      <dgm:prSet/>
      <dgm:spPr/>
      <dgm:t>
        <a:bodyPr/>
        <a:lstStyle/>
        <a:p>
          <a:endParaRPr lang="ru-RU"/>
        </a:p>
      </dgm:t>
    </dgm:pt>
    <dgm:pt modelId="{34D7ABDA-EB3D-4914-B055-6E5F46F1F14B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0,2%</a:t>
          </a:r>
          <a:endParaRPr lang="ru-RU" dirty="0">
            <a:solidFill>
              <a:schemeClr val="bg1"/>
            </a:solidFill>
          </a:endParaRPr>
        </a:p>
      </dgm:t>
    </dgm:pt>
    <dgm:pt modelId="{0F72F307-E38E-4CE1-8004-45C8CECB8629}" type="parTrans" cxnId="{95FD6BAE-B0EE-4A50-9741-D789E4BA3687}">
      <dgm:prSet/>
      <dgm:spPr/>
      <dgm:t>
        <a:bodyPr/>
        <a:lstStyle/>
        <a:p>
          <a:endParaRPr lang="ru-RU"/>
        </a:p>
      </dgm:t>
    </dgm:pt>
    <dgm:pt modelId="{A6C30AAA-8D17-4B8F-B60E-4A15FF49051A}" type="sibTrans" cxnId="{95FD6BAE-B0EE-4A50-9741-D789E4BA3687}">
      <dgm:prSet/>
      <dgm:spPr/>
      <dgm:t>
        <a:bodyPr/>
        <a:lstStyle/>
        <a:p>
          <a:endParaRPr lang="ru-RU"/>
        </a:p>
      </dgm:t>
    </dgm:pt>
    <dgm:pt modelId="{476DE0B2-E891-49D0-BFD4-09A55D1849BA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37,4%</a:t>
          </a:r>
          <a:endParaRPr lang="ru-RU" dirty="0">
            <a:solidFill>
              <a:schemeClr val="bg1"/>
            </a:solidFill>
          </a:endParaRPr>
        </a:p>
      </dgm:t>
    </dgm:pt>
    <dgm:pt modelId="{18F3BCBB-63B0-4F81-B023-5C9C2327D860}" type="sibTrans" cxnId="{686A4D72-665C-41FF-99A3-7F8FD774AD4D}">
      <dgm:prSet/>
      <dgm:spPr/>
      <dgm:t>
        <a:bodyPr/>
        <a:lstStyle/>
        <a:p>
          <a:endParaRPr lang="ru-RU"/>
        </a:p>
      </dgm:t>
    </dgm:pt>
    <dgm:pt modelId="{851A7A36-DA67-4D65-BA9C-694EC1AEB54A}" type="parTrans" cxnId="{686A4D72-665C-41FF-99A3-7F8FD774AD4D}">
      <dgm:prSet/>
      <dgm:spPr/>
      <dgm:t>
        <a:bodyPr/>
        <a:lstStyle/>
        <a:p>
          <a:endParaRPr lang="ru-RU"/>
        </a:p>
      </dgm:t>
    </dgm:pt>
    <dgm:pt modelId="{E730344C-2BAA-439B-87C8-506834015589}" type="pres">
      <dgm:prSet presAssocID="{71057749-BA4B-489F-9DAB-A72BD753A1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EB43E-A7CF-401E-A5CE-DD8281E00298}" type="pres">
      <dgm:prSet presAssocID="{4FD94E2D-5837-42AD-9BE3-2458C44488A6}" presName="linNode" presStyleCnt="0"/>
      <dgm:spPr/>
    </dgm:pt>
    <dgm:pt modelId="{DC945263-BE7B-43C5-8321-4461EC7E94CC}" type="pres">
      <dgm:prSet presAssocID="{4FD94E2D-5837-42AD-9BE3-2458C44488A6}" presName="parentText" presStyleLbl="node1" presStyleIdx="0" presStyleCnt="6" custScaleX="208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2CFDF-CFEF-45C8-9364-3ED4BFB93447}" type="pres">
      <dgm:prSet presAssocID="{4FD94E2D-5837-42AD-9BE3-2458C44488A6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CE0F9-C958-42D1-AEBA-6F5BB22D707D}" type="pres">
      <dgm:prSet presAssocID="{F06DFAD4-CF81-4F5B-AA27-1E07BFFE072C}" presName="sp" presStyleCnt="0"/>
      <dgm:spPr/>
    </dgm:pt>
    <dgm:pt modelId="{6CDF6DFC-9027-4CFB-B825-8890D32A65D5}" type="pres">
      <dgm:prSet presAssocID="{655B8C38-897E-4A4F-85D1-1AA39E291B96}" presName="linNode" presStyleCnt="0"/>
      <dgm:spPr/>
    </dgm:pt>
    <dgm:pt modelId="{925B1BD0-7ED5-4E8C-A421-451A40186B99}" type="pres">
      <dgm:prSet presAssocID="{655B8C38-897E-4A4F-85D1-1AA39E291B96}" presName="parentText" presStyleLbl="node1" presStyleIdx="1" presStyleCnt="6" custScaleX="209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76E56-4D0B-4F87-B7E1-11B633F29E44}" type="pres">
      <dgm:prSet presAssocID="{655B8C38-897E-4A4F-85D1-1AA39E291B96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B7AE7-DAB3-4DB3-9969-F59494B9CAE5}" type="pres">
      <dgm:prSet presAssocID="{9F77893B-4B15-41A7-93E7-264FDA181B23}" presName="sp" presStyleCnt="0"/>
      <dgm:spPr/>
    </dgm:pt>
    <dgm:pt modelId="{2C2526E6-8C1E-4D63-BD8B-D0E23E519DDC}" type="pres">
      <dgm:prSet presAssocID="{B5F50FD0-AC7A-4035-9593-984A9D8033AB}" presName="linNode" presStyleCnt="0"/>
      <dgm:spPr/>
    </dgm:pt>
    <dgm:pt modelId="{B65A67EC-507F-45D8-803B-06990DC76878}" type="pres">
      <dgm:prSet presAssocID="{B5F50FD0-AC7A-4035-9593-984A9D8033AB}" presName="parentText" presStyleLbl="node1" presStyleIdx="2" presStyleCnt="6" custScaleX="2096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7F81B-EC5F-4D87-BAED-390DD6CC2872}" type="pres">
      <dgm:prSet presAssocID="{B5F50FD0-AC7A-4035-9593-984A9D8033A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422AC-F2ED-4581-B1CB-024EDD9AB901}" type="pres">
      <dgm:prSet presAssocID="{35F8BBA3-3888-413A-8038-F333444CF770}" presName="sp" presStyleCnt="0"/>
      <dgm:spPr/>
    </dgm:pt>
    <dgm:pt modelId="{29F42C3E-F4BC-4D60-BC0B-0274D8E8B8CC}" type="pres">
      <dgm:prSet presAssocID="{43962071-3400-4C1D-A492-81C71F9522FC}" presName="linNode" presStyleCnt="0"/>
      <dgm:spPr/>
    </dgm:pt>
    <dgm:pt modelId="{1FFCD895-C2A9-4C8E-A25C-7A1C9B1A9936}" type="pres">
      <dgm:prSet presAssocID="{43962071-3400-4C1D-A492-81C71F9522FC}" presName="parentText" presStyleLbl="node1" presStyleIdx="3" presStyleCnt="6" custScaleX="209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320A9-86BE-4CC9-B71B-D8126E15DF7F}" type="pres">
      <dgm:prSet presAssocID="{43962071-3400-4C1D-A492-81C71F9522FC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121BB-44D5-445A-A8A4-ABEAD5E030BC}" type="pres">
      <dgm:prSet presAssocID="{D0C150A6-B83E-4998-936F-8095A11AA755}" presName="sp" presStyleCnt="0"/>
      <dgm:spPr/>
    </dgm:pt>
    <dgm:pt modelId="{3E21DDF1-1528-4409-95F9-B6B700354FDD}" type="pres">
      <dgm:prSet presAssocID="{E928F78B-065B-4BCC-AEB7-84A8A031D955}" presName="linNode" presStyleCnt="0"/>
      <dgm:spPr/>
    </dgm:pt>
    <dgm:pt modelId="{E95E26EF-3B4B-443D-90C0-345EBBEB0A16}" type="pres">
      <dgm:prSet presAssocID="{E928F78B-065B-4BCC-AEB7-84A8A031D955}" presName="parentText" presStyleLbl="node1" presStyleIdx="4" presStyleCnt="6" custScaleX="209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85AF1-5BC1-4054-A7CE-35080BE46F4C}" type="pres">
      <dgm:prSet presAssocID="{E928F78B-065B-4BCC-AEB7-84A8A031D955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57786-5FBC-441D-9459-61CF8AE39105}" type="pres">
      <dgm:prSet presAssocID="{33501828-FF46-4CF7-8326-5760C3B65934}" presName="sp" presStyleCnt="0"/>
      <dgm:spPr/>
    </dgm:pt>
    <dgm:pt modelId="{6EB4AF3E-301A-4B61-9E32-A17BADC08537}" type="pres">
      <dgm:prSet presAssocID="{2F28272D-22EF-4276-B099-50640158E69C}" presName="linNode" presStyleCnt="0"/>
      <dgm:spPr/>
    </dgm:pt>
    <dgm:pt modelId="{BFCD3978-E31E-42A0-A429-74B4D001302E}" type="pres">
      <dgm:prSet presAssocID="{2F28272D-22EF-4276-B099-50640158E69C}" presName="parentText" presStyleLbl="node1" presStyleIdx="5" presStyleCnt="6" custScaleX="2086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2019-4409-457C-A496-70441FD1AA7C}" type="pres">
      <dgm:prSet presAssocID="{2F28272D-22EF-4276-B099-50640158E69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D21E3-FA0A-4047-875C-4EC50B19D0AC}" type="presOf" srcId="{B5F50FD0-AC7A-4035-9593-984A9D8033AB}" destId="{B65A67EC-507F-45D8-803B-06990DC76878}" srcOrd="0" destOrd="0" presId="urn:microsoft.com/office/officeart/2005/8/layout/vList5"/>
    <dgm:cxn modelId="{ECE9A605-94F9-44B0-ADC2-BC8DED6BE67D}" srcId="{655B8C38-897E-4A4F-85D1-1AA39E291B96}" destId="{E2D2BD72-F0B9-4DA4-8C98-07DB10FDC71B}" srcOrd="0" destOrd="0" parTransId="{FBEC1404-8094-490F-990C-915754B66F91}" sibTransId="{F032228C-74B0-4068-8B8D-004EC227E16A}"/>
    <dgm:cxn modelId="{E45C977A-4658-45A0-9E48-90840C9690C4}" srcId="{71057749-BA4B-489F-9DAB-A72BD753A17B}" destId="{E928F78B-065B-4BCC-AEB7-84A8A031D955}" srcOrd="4" destOrd="0" parTransId="{0BBE89C9-5C09-4789-9667-1992441A4DE7}" sibTransId="{33501828-FF46-4CF7-8326-5760C3B65934}"/>
    <dgm:cxn modelId="{B3059F29-28F0-4A0C-B50C-4D85874069E9}" type="presOf" srcId="{476DE0B2-E891-49D0-BFD4-09A55D1849BA}" destId="{B702CFDF-CFEF-45C8-9364-3ED4BFB93447}" srcOrd="0" destOrd="0" presId="urn:microsoft.com/office/officeart/2005/8/layout/vList5"/>
    <dgm:cxn modelId="{171DB07D-6110-43AA-98D1-0680DBC1F64C}" srcId="{71057749-BA4B-489F-9DAB-A72BD753A17B}" destId="{43962071-3400-4C1D-A492-81C71F9522FC}" srcOrd="3" destOrd="0" parTransId="{C2D4104C-D2F8-46EE-B64D-BBB523E678E2}" sibTransId="{D0C150A6-B83E-4998-936F-8095A11AA755}"/>
    <dgm:cxn modelId="{5FB3B1D7-D40F-49D2-90E7-88FF2D8C7924}" srcId="{71057749-BA4B-489F-9DAB-A72BD753A17B}" destId="{655B8C38-897E-4A4F-85D1-1AA39E291B96}" srcOrd="1" destOrd="0" parTransId="{67471B6B-EEF7-4CE7-847B-B8B5E2D27C7F}" sibTransId="{9F77893B-4B15-41A7-93E7-264FDA181B23}"/>
    <dgm:cxn modelId="{1C2F40C6-297A-4654-A200-6F18682B1995}" type="presOf" srcId="{43962071-3400-4C1D-A492-81C71F9522FC}" destId="{1FFCD895-C2A9-4C8E-A25C-7A1C9B1A9936}" srcOrd="0" destOrd="0" presId="urn:microsoft.com/office/officeart/2005/8/layout/vList5"/>
    <dgm:cxn modelId="{DF1448CA-2D33-40B0-BE1E-55F4019A5241}" srcId="{E928F78B-065B-4BCC-AEB7-84A8A031D955}" destId="{404A267D-AE5B-4FE7-8CF9-5CE2FECF2FB7}" srcOrd="0" destOrd="0" parTransId="{F45B893B-A907-419D-9139-B63400130C2A}" sibTransId="{B11032FD-D1CF-45A0-A999-3F7626802073}"/>
    <dgm:cxn modelId="{DEB8E7B1-F6B0-4E1F-8F0B-C0B397CCA713}" type="presOf" srcId="{655B8C38-897E-4A4F-85D1-1AA39E291B96}" destId="{925B1BD0-7ED5-4E8C-A421-451A40186B99}" srcOrd="0" destOrd="0" presId="urn:microsoft.com/office/officeart/2005/8/layout/vList5"/>
    <dgm:cxn modelId="{FDB95190-62AB-4E41-8C13-652546917DCB}" type="presOf" srcId="{2F28272D-22EF-4276-B099-50640158E69C}" destId="{BFCD3978-E31E-42A0-A429-74B4D001302E}" srcOrd="0" destOrd="0" presId="urn:microsoft.com/office/officeart/2005/8/layout/vList5"/>
    <dgm:cxn modelId="{2E6D0E8C-56C9-45D6-93DF-986469502012}" type="presOf" srcId="{4FD94E2D-5837-42AD-9BE3-2458C44488A6}" destId="{DC945263-BE7B-43C5-8321-4461EC7E94CC}" srcOrd="0" destOrd="0" presId="urn:microsoft.com/office/officeart/2005/8/layout/vList5"/>
    <dgm:cxn modelId="{95FD6BAE-B0EE-4A50-9741-D789E4BA3687}" srcId="{2F28272D-22EF-4276-B099-50640158E69C}" destId="{34D7ABDA-EB3D-4914-B055-6E5F46F1F14B}" srcOrd="0" destOrd="0" parTransId="{0F72F307-E38E-4CE1-8004-45C8CECB8629}" sibTransId="{A6C30AAA-8D17-4B8F-B60E-4A15FF49051A}"/>
    <dgm:cxn modelId="{686A4D72-665C-41FF-99A3-7F8FD774AD4D}" srcId="{4FD94E2D-5837-42AD-9BE3-2458C44488A6}" destId="{476DE0B2-E891-49D0-BFD4-09A55D1849BA}" srcOrd="0" destOrd="0" parTransId="{851A7A36-DA67-4D65-BA9C-694EC1AEB54A}" sibTransId="{18F3BCBB-63B0-4F81-B023-5C9C2327D860}"/>
    <dgm:cxn modelId="{69AAEA02-F6FC-4512-92DF-C2AD6BF3577D}" type="presOf" srcId="{E2D2BD72-F0B9-4DA4-8C98-07DB10FDC71B}" destId="{C8276E56-4D0B-4F87-B7E1-11B633F29E44}" srcOrd="0" destOrd="0" presId="urn:microsoft.com/office/officeart/2005/8/layout/vList5"/>
    <dgm:cxn modelId="{0E0C5FA1-5209-4107-BCCA-51F26B6BC42F}" type="presOf" srcId="{404A267D-AE5B-4FE7-8CF9-5CE2FECF2FB7}" destId="{78485AF1-5BC1-4054-A7CE-35080BE46F4C}" srcOrd="0" destOrd="0" presId="urn:microsoft.com/office/officeart/2005/8/layout/vList5"/>
    <dgm:cxn modelId="{0BE33A95-9EF8-45CA-9F8D-68B53DAFDE3D}" type="presOf" srcId="{34D7ABDA-EB3D-4914-B055-6E5F46F1F14B}" destId="{C6572019-4409-457C-A496-70441FD1AA7C}" srcOrd="0" destOrd="0" presId="urn:microsoft.com/office/officeart/2005/8/layout/vList5"/>
    <dgm:cxn modelId="{936B1877-3620-46B9-BF1B-A6B4B841D009}" srcId="{71057749-BA4B-489F-9DAB-A72BD753A17B}" destId="{4FD94E2D-5837-42AD-9BE3-2458C44488A6}" srcOrd="0" destOrd="0" parTransId="{9A7EC745-DA9A-45F8-A932-93F1BF6C04CE}" sibTransId="{F06DFAD4-CF81-4F5B-AA27-1E07BFFE072C}"/>
    <dgm:cxn modelId="{0AD9EFC2-AC00-42F3-95FD-976BDDC05C22}" type="presOf" srcId="{71057749-BA4B-489F-9DAB-A72BD753A17B}" destId="{E730344C-2BAA-439B-87C8-506834015589}" srcOrd="0" destOrd="0" presId="urn:microsoft.com/office/officeart/2005/8/layout/vList5"/>
    <dgm:cxn modelId="{3E057051-B9F3-4B91-ABAC-D2089F037999}" srcId="{B5F50FD0-AC7A-4035-9593-984A9D8033AB}" destId="{68214C27-8208-4CFA-8EFF-3B48BB20B43E}" srcOrd="0" destOrd="0" parTransId="{74A56B6A-55DC-45A1-A81D-ED709FCC6130}" sibTransId="{8FE6861E-6C43-45AC-80AF-FA3F68B64EEE}"/>
    <dgm:cxn modelId="{4B639E78-39A6-48CB-BAAB-7E3AF13C5338}" srcId="{71057749-BA4B-489F-9DAB-A72BD753A17B}" destId="{B5F50FD0-AC7A-4035-9593-984A9D8033AB}" srcOrd="2" destOrd="0" parTransId="{1DC5E318-28DF-4CBE-9245-62B489E479B4}" sibTransId="{35F8BBA3-3888-413A-8038-F333444CF770}"/>
    <dgm:cxn modelId="{6A363613-E0FB-4699-A20B-02D915A97377}" type="presOf" srcId="{E928F78B-065B-4BCC-AEB7-84A8A031D955}" destId="{E95E26EF-3B4B-443D-90C0-345EBBEB0A16}" srcOrd="0" destOrd="0" presId="urn:microsoft.com/office/officeart/2005/8/layout/vList5"/>
    <dgm:cxn modelId="{614234ED-9246-47B3-8584-C4FBBE93AD8A}" srcId="{71057749-BA4B-489F-9DAB-A72BD753A17B}" destId="{2F28272D-22EF-4276-B099-50640158E69C}" srcOrd="5" destOrd="0" parTransId="{7AB4F7D9-27C6-4EF1-AD99-CBF9B605FB63}" sibTransId="{0E8E2609-25F4-42CC-A17C-0DC27BC6A7C9}"/>
    <dgm:cxn modelId="{B498B41C-5E7F-42FD-9250-5A86BAE38095}" type="presOf" srcId="{631A9812-27E1-4546-B27E-CFEBB8B2E7AE}" destId="{70F320A9-86BE-4CC9-B71B-D8126E15DF7F}" srcOrd="0" destOrd="0" presId="urn:microsoft.com/office/officeart/2005/8/layout/vList5"/>
    <dgm:cxn modelId="{03D29137-844E-40DF-9FDA-7CC7D0D01424}" type="presOf" srcId="{68214C27-8208-4CFA-8EFF-3B48BB20B43E}" destId="{DD37F81B-EC5F-4D87-BAED-390DD6CC2872}" srcOrd="0" destOrd="0" presId="urn:microsoft.com/office/officeart/2005/8/layout/vList5"/>
    <dgm:cxn modelId="{FCF19FB8-CF2D-43CB-818E-06D1BA675E9E}" srcId="{43962071-3400-4C1D-A492-81C71F9522FC}" destId="{631A9812-27E1-4546-B27E-CFEBB8B2E7AE}" srcOrd="0" destOrd="0" parTransId="{8B63B32F-37A7-40F4-A5EA-02E7198C1F1D}" sibTransId="{52BA3BD0-CC0B-4993-8A3C-1E2B9E0D6EBC}"/>
    <dgm:cxn modelId="{E5636EF4-3C8E-4DCA-A15D-706C23B27902}" type="presParOf" srcId="{E730344C-2BAA-439B-87C8-506834015589}" destId="{F9FEB43E-A7CF-401E-A5CE-DD8281E00298}" srcOrd="0" destOrd="0" presId="urn:microsoft.com/office/officeart/2005/8/layout/vList5"/>
    <dgm:cxn modelId="{5F2FC371-D6C4-44C0-B490-1E92BFF09C89}" type="presParOf" srcId="{F9FEB43E-A7CF-401E-A5CE-DD8281E00298}" destId="{DC945263-BE7B-43C5-8321-4461EC7E94CC}" srcOrd="0" destOrd="0" presId="urn:microsoft.com/office/officeart/2005/8/layout/vList5"/>
    <dgm:cxn modelId="{1B072B1C-4DA0-43E5-8255-BC27CDD2A573}" type="presParOf" srcId="{F9FEB43E-A7CF-401E-A5CE-DD8281E00298}" destId="{B702CFDF-CFEF-45C8-9364-3ED4BFB93447}" srcOrd="1" destOrd="0" presId="urn:microsoft.com/office/officeart/2005/8/layout/vList5"/>
    <dgm:cxn modelId="{A7304E7B-634F-4AB5-8DE4-3C56A2D9998E}" type="presParOf" srcId="{E730344C-2BAA-439B-87C8-506834015589}" destId="{179CE0F9-C958-42D1-AEBA-6F5BB22D707D}" srcOrd="1" destOrd="0" presId="urn:microsoft.com/office/officeart/2005/8/layout/vList5"/>
    <dgm:cxn modelId="{6BA93F02-C7A2-4105-8FB2-159420EAE0AE}" type="presParOf" srcId="{E730344C-2BAA-439B-87C8-506834015589}" destId="{6CDF6DFC-9027-4CFB-B825-8890D32A65D5}" srcOrd="2" destOrd="0" presId="urn:microsoft.com/office/officeart/2005/8/layout/vList5"/>
    <dgm:cxn modelId="{C3850071-8511-4023-B667-BC4D128AB552}" type="presParOf" srcId="{6CDF6DFC-9027-4CFB-B825-8890D32A65D5}" destId="{925B1BD0-7ED5-4E8C-A421-451A40186B99}" srcOrd="0" destOrd="0" presId="urn:microsoft.com/office/officeart/2005/8/layout/vList5"/>
    <dgm:cxn modelId="{0C943BFA-647E-4EEA-BD34-0046968E52E0}" type="presParOf" srcId="{6CDF6DFC-9027-4CFB-B825-8890D32A65D5}" destId="{C8276E56-4D0B-4F87-B7E1-11B633F29E44}" srcOrd="1" destOrd="0" presId="urn:microsoft.com/office/officeart/2005/8/layout/vList5"/>
    <dgm:cxn modelId="{7491AD34-92F6-47F8-9B40-0B7159E3737C}" type="presParOf" srcId="{E730344C-2BAA-439B-87C8-506834015589}" destId="{8CAB7AE7-DAB3-4DB3-9969-F59494B9CAE5}" srcOrd="3" destOrd="0" presId="urn:microsoft.com/office/officeart/2005/8/layout/vList5"/>
    <dgm:cxn modelId="{362BACCC-03F8-46C3-89B8-FF0983F4000F}" type="presParOf" srcId="{E730344C-2BAA-439B-87C8-506834015589}" destId="{2C2526E6-8C1E-4D63-BD8B-D0E23E519DDC}" srcOrd="4" destOrd="0" presId="urn:microsoft.com/office/officeart/2005/8/layout/vList5"/>
    <dgm:cxn modelId="{780240E7-193D-4787-B4B5-BA935BB9E68D}" type="presParOf" srcId="{2C2526E6-8C1E-4D63-BD8B-D0E23E519DDC}" destId="{B65A67EC-507F-45D8-803B-06990DC76878}" srcOrd="0" destOrd="0" presId="urn:microsoft.com/office/officeart/2005/8/layout/vList5"/>
    <dgm:cxn modelId="{01CB95DF-7C93-4AAD-8B9A-E63B59A82605}" type="presParOf" srcId="{2C2526E6-8C1E-4D63-BD8B-D0E23E519DDC}" destId="{DD37F81B-EC5F-4D87-BAED-390DD6CC2872}" srcOrd="1" destOrd="0" presId="urn:microsoft.com/office/officeart/2005/8/layout/vList5"/>
    <dgm:cxn modelId="{F8503246-B677-4B0E-92EF-9CC03C04AA0E}" type="presParOf" srcId="{E730344C-2BAA-439B-87C8-506834015589}" destId="{20C422AC-F2ED-4581-B1CB-024EDD9AB901}" srcOrd="5" destOrd="0" presId="urn:microsoft.com/office/officeart/2005/8/layout/vList5"/>
    <dgm:cxn modelId="{7232EB82-2041-4015-BDCD-830A8FEECE12}" type="presParOf" srcId="{E730344C-2BAA-439B-87C8-506834015589}" destId="{29F42C3E-F4BC-4D60-BC0B-0274D8E8B8CC}" srcOrd="6" destOrd="0" presId="urn:microsoft.com/office/officeart/2005/8/layout/vList5"/>
    <dgm:cxn modelId="{6B5274B2-5E27-4092-9FD7-55093FD0469D}" type="presParOf" srcId="{29F42C3E-F4BC-4D60-BC0B-0274D8E8B8CC}" destId="{1FFCD895-C2A9-4C8E-A25C-7A1C9B1A9936}" srcOrd="0" destOrd="0" presId="urn:microsoft.com/office/officeart/2005/8/layout/vList5"/>
    <dgm:cxn modelId="{5DEF3F0C-026A-4963-A18C-5516E7C367A1}" type="presParOf" srcId="{29F42C3E-F4BC-4D60-BC0B-0274D8E8B8CC}" destId="{70F320A9-86BE-4CC9-B71B-D8126E15DF7F}" srcOrd="1" destOrd="0" presId="urn:microsoft.com/office/officeart/2005/8/layout/vList5"/>
    <dgm:cxn modelId="{528A5A63-70F3-4175-930B-F07F08092862}" type="presParOf" srcId="{E730344C-2BAA-439B-87C8-506834015589}" destId="{D32121BB-44D5-445A-A8A4-ABEAD5E030BC}" srcOrd="7" destOrd="0" presId="urn:microsoft.com/office/officeart/2005/8/layout/vList5"/>
    <dgm:cxn modelId="{D32B57B8-80F9-43FA-AE9C-706592DEACCA}" type="presParOf" srcId="{E730344C-2BAA-439B-87C8-506834015589}" destId="{3E21DDF1-1528-4409-95F9-B6B700354FDD}" srcOrd="8" destOrd="0" presId="urn:microsoft.com/office/officeart/2005/8/layout/vList5"/>
    <dgm:cxn modelId="{99A00027-922E-4683-94A2-CB879430FC3D}" type="presParOf" srcId="{3E21DDF1-1528-4409-95F9-B6B700354FDD}" destId="{E95E26EF-3B4B-443D-90C0-345EBBEB0A16}" srcOrd="0" destOrd="0" presId="urn:microsoft.com/office/officeart/2005/8/layout/vList5"/>
    <dgm:cxn modelId="{C762C180-17C3-4594-91E7-A93445BAD95F}" type="presParOf" srcId="{3E21DDF1-1528-4409-95F9-B6B700354FDD}" destId="{78485AF1-5BC1-4054-A7CE-35080BE46F4C}" srcOrd="1" destOrd="0" presId="urn:microsoft.com/office/officeart/2005/8/layout/vList5"/>
    <dgm:cxn modelId="{03E8C82A-275B-4981-86FD-125168A08591}" type="presParOf" srcId="{E730344C-2BAA-439B-87C8-506834015589}" destId="{2E857786-5FBC-441D-9459-61CF8AE39105}" srcOrd="9" destOrd="0" presId="urn:microsoft.com/office/officeart/2005/8/layout/vList5"/>
    <dgm:cxn modelId="{531E6F09-E9BD-4EE2-84D6-F5BA40F3A587}" type="presParOf" srcId="{E730344C-2BAA-439B-87C8-506834015589}" destId="{6EB4AF3E-301A-4B61-9E32-A17BADC08537}" srcOrd="10" destOrd="0" presId="urn:microsoft.com/office/officeart/2005/8/layout/vList5"/>
    <dgm:cxn modelId="{902FFAE3-C8F7-4888-9F85-F7804BBBB15E}" type="presParOf" srcId="{6EB4AF3E-301A-4B61-9E32-A17BADC08537}" destId="{BFCD3978-E31E-42A0-A429-74B4D001302E}" srcOrd="0" destOrd="0" presId="urn:microsoft.com/office/officeart/2005/8/layout/vList5"/>
    <dgm:cxn modelId="{ADC69A76-B498-4A7E-BB99-097FC87810BA}" type="presParOf" srcId="{6EB4AF3E-301A-4B61-9E32-A17BADC08537}" destId="{C6572019-4409-457C-A496-70441FD1AA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6B3C6E-590D-4687-9375-AA0BCB97627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D19CAF-2C54-41F7-8E83-254D209AB1E6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Президентом России провозглашен мораторий на рост налоговых ставок и ставок по страховым взносам в государственные внебюджетные фонды на период до 2018 года</a:t>
          </a:r>
          <a:endParaRPr lang="ru-RU" sz="900" dirty="0">
            <a:solidFill>
              <a:schemeClr val="bg2"/>
            </a:solidFill>
          </a:endParaRPr>
        </a:p>
      </dgm:t>
    </dgm:pt>
    <dgm:pt modelId="{5AFE3033-6D95-43FB-B44A-A7227C6F2B11}" type="parTrans" cxnId="{8439777C-9D6E-4F38-AB91-16CD4D773635}">
      <dgm:prSet/>
      <dgm:spPr/>
      <dgm:t>
        <a:bodyPr/>
        <a:lstStyle/>
        <a:p>
          <a:endParaRPr lang="ru-RU"/>
        </a:p>
      </dgm:t>
    </dgm:pt>
    <dgm:pt modelId="{3A5C9678-7234-4AFF-9C3D-0F5DD6B7C145}" type="sibTrans" cxnId="{8439777C-9D6E-4F38-AB91-16CD4D773635}">
      <dgm:prSet/>
      <dgm:spPr/>
      <dgm:t>
        <a:bodyPr/>
        <a:lstStyle/>
        <a:p>
          <a:endParaRPr lang="ru-RU"/>
        </a:p>
      </dgm:t>
    </dgm:pt>
    <dgm:pt modelId="{B004033B-F60F-4577-B61D-D66A40C49C20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Для</a:t>
          </a:r>
          <a:r>
            <a:rPr lang="ru-RU" sz="900" dirty="0" smtClean="0"/>
            <a:t> </a:t>
          </a:r>
          <a:r>
            <a:rPr lang="ru-RU" sz="900" dirty="0" smtClean="0">
              <a:solidFill>
                <a:schemeClr val="bg2"/>
              </a:solidFill>
            </a:rPr>
            <a:t>индивидуальных предпринимателей в производственной, социальной и научной сферах введены двухлетние «налоговые каникулы»</a:t>
          </a:r>
          <a:endParaRPr lang="ru-RU" sz="900" dirty="0">
            <a:solidFill>
              <a:schemeClr val="bg2"/>
            </a:solidFill>
          </a:endParaRPr>
        </a:p>
      </dgm:t>
    </dgm:pt>
    <dgm:pt modelId="{6E552963-00EA-4F5A-B922-D214E5B34B91}" type="parTrans" cxnId="{6250BFCD-C84E-4757-8816-11355C2E95DD}">
      <dgm:prSet/>
      <dgm:spPr/>
      <dgm:t>
        <a:bodyPr/>
        <a:lstStyle/>
        <a:p>
          <a:endParaRPr lang="ru-RU"/>
        </a:p>
      </dgm:t>
    </dgm:pt>
    <dgm:pt modelId="{042D79C7-035A-488E-B5EB-B6DBEAB5E80F}" type="sibTrans" cxnId="{6250BFCD-C84E-4757-8816-11355C2E95DD}">
      <dgm:prSet/>
      <dgm:spPr/>
      <dgm:t>
        <a:bodyPr/>
        <a:lstStyle/>
        <a:p>
          <a:endParaRPr lang="ru-RU"/>
        </a:p>
      </dgm:t>
    </dgm:pt>
    <dgm:pt modelId="{179FA9A4-BA01-40F1-9465-873732798875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Субъектам РФ предоставлено право снижать налоговые  ставки для МСП: с 6 до 1% – для УСН с объектом налогообложения «доходы»; с 15 до 7,5% – для ЕНВД (для отдельных видов деятельности)</a:t>
          </a:r>
          <a:endParaRPr lang="ru-RU" sz="900" dirty="0">
            <a:solidFill>
              <a:schemeClr val="bg2"/>
            </a:solidFill>
          </a:endParaRPr>
        </a:p>
      </dgm:t>
    </dgm:pt>
    <dgm:pt modelId="{65D145C3-D05A-4F56-B9D2-BC7BD8DB1547}" type="parTrans" cxnId="{B2BF026C-47CF-478E-B860-2B3903B2510D}">
      <dgm:prSet/>
      <dgm:spPr/>
      <dgm:t>
        <a:bodyPr/>
        <a:lstStyle/>
        <a:p>
          <a:endParaRPr lang="ru-RU"/>
        </a:p>
      </dgm:t>
    </dgm:pt>
    <dgm:pt modelId="{20066BEE-F606-4715-8409-770296BA95B1}" type="sibTrans" cxnId="{B2BF026C-47CF-478E-B860-2B3903B2510D}">
      <dgm:prSet/>
      <dgm:spPr/>
      <dgm:t>
        <a:bodyPr/>
        <a:lstStyle/>
        <a:p>
          <a:endParaRPr lang="ru-RU"/>
        </a:p>
      </dgm:t>
    </dgm:pt>
    <dgm:pt modelId="{6FEED6D4-DB13-4349-966A-99EF027F17EF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Введен трехлетний мораторий на плановые проверки субъектов малого предпринимательства</a:t>
          </a:r>
          <a:endParaRPr lang="ru-RU" sz="900" dirty="0">
            <a:solidFill>
              <a:schemeClr val="bg2"/>
            </a:solidFill>
          </a:endParaRPr>
        </a:p>
      </dgm:t>
    </dgm:pt>
    <dgm:pt modelId="{0490D720-DBEC-4D02-80A8-5E0B6F6C58AE}" type="parTrans" cxnId="{C3F9B1C3-24A4-40CE-AC22-CE96224F81C6}">
      <dgm:prSet/>
      <dgm:spPr/>
      <dgm:t>
        <a:bodyPr/>
        <a:lstStyle/>
        <a:p>
          <a:endParaRPr lang="ru-RU"/>
        </a:p>
      </dgm:t>
    </dgm:pt>
    <dgm:pt modelId="{E2C96357-DC08-419B-9BC6-F95E755CF21C}" type="sibTrans" cxnId="{C3F9B1C3-24A4-40CE-AC22-CE96224F81C6}">
      <dgm:prSet/>
      <dgm:spPr/>
      <dgm:t>
        <a:bodyPr/>
        <a:lstStyle/>
        <a:p>
          <a:endParaRPr lang="ru-RU"/>
        </a:p>
      </dgm:t>
    </dgm:pt>
    <dgm:pt modelId="{EE8D5866-5DEF-4481-AAE3-6DD221765A70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Создана Федеральная корпорация </a:t>
          </a:r>
          <a:r>
            <a:rPr lang="ru-RU" sz="900" dirty="0" smtClean="0"/>
            <a:t>по развитию </a:t>
          </a:r>
          <a:r>
            <a:rPr lang="ru-RU" sz="900" dirty="0" smtClean="0">
              <a:solidFill>
                <a:schemeClr val="bg2"/>
              </a:solidFill>
            </a:rPr>
            <a:t>малого и среднего предпринимательства</a:t>
          </a:r>
          <a:endParaRPr lang="ru-RU" sz="900" dirty="0">
            <a:solidFill>
              <a:schemeClr val="bg2"/>
            </a:solidFill>
          </a:endParaRPr>
        </a:p>
      </dgm:t>
    </dgm:pt>
    <dgm:pt modelId="{0706A416-01F4-421D-AC57-0B310AEB8E4E}" type="parTrans" cxnId="{318F8197-6402-4BC7-997B-F8277027C272}">
      <dgm:prSet/>
      <dgm:spPr/>
      <dgm:t>
        <a:bodyPr/>
        <a:lstStyle/>
        <a:p>
          <a:endParaRPr lang="ru-RU"/>
        </a:p>
      </dgm:t>
    </dgm:pt>
    <dgm:pt modelId="{5E1A5E21-6485-459B-BADC-809002E1F033}" type="sibTrans" cxnId="{318F8197-6402-4BC7-997B-F8277027C272}">
      <dgm:prSet/>
      <dgm:spPr/>
      <dgm:t>
        <a:bodyPr/>
        <a:lstStyle/>
        <a:p>
          <a:endParaRPr lang="ru-RU"/>
        </a:p>
      </dgm:t>
    </dgm:pt>
    <dgm:pt modelId="{49AEDD12-83F6-4DDE-9BBD-C7672501C2D2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Утвержден приоритетный проект «Малый бизнес  и поддержка индивидуальной предпринимательской инициативы»</a:t>
          </a:r>
          <a:endParaRPr lang="ru-RU" sz="900" dirty="0">
            <a:solidFill>
              <a:schemeClr val="bg2"/>
            </a:solidFill>
          </a:endParaRPr>
        </a:p>
      </dgm:t>
    </dgm:pt>
    <dgm:pt modelId="{CC65A03E-55D7-4C69-A07A-85EAFAE58828}" type="parTrans" cxnId="{0D3C0825-238D-481B-BFBD-FD694300BE22}">
      <dgm:prSet/>
      <dgm:spPr/>
      <dgm:t>
        <a:bodyPr/>
        <a:lstStyle/>
        <a:p>
          <a:endParaRPr lang="ru-RU"/>
        </a:p>
      </dgm:t>
    </dgm:pt>
    <dgm:pt modelId="{2ED62062-C129-4042-B965-2EC5680EF1A3}" type="sibTrans" cxnId="{0D3C0825-238D-481B-BFBD-FD694300BE22}">
      <dgm:prSet/>
      <dgm:spPr/>
      <dgm:t>
        <a:bodyPr/>
        <a:lstStyle/>
        <a:p>
          <a:endParaRPr lang="ru-RU"/>
        </a:p>
      </dgm:t>
    </dgm:pt>
    <dgm:pt modelId="{AA28FEBE-1F90-4547-B62A-E2F9D169424B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Утверждена Стратегия развития малого и среднего предпринимательства до 2030 года</a:t>
          </a:r>
          <a:endParaRPr lang="ru-RU" sz="900" dirty="0">
            <a:solidFill>
              <a:schemeClr val="bg2"/>
            </a:solidFill>
          </a:endParaRPr>
        </a:p>
      </dgm:t>
    </dgm:pt>
    <dgm:pt modelId="{B90106E8-1807-4417-B40B-B904679896D2}" type="parTrans" cxnId="{1E8D855A-756C-40D5-B7C5-E9622625CC7C}">
      <dgm:prSet/>
      <dgm:spPr/>
      <dgm:t>
        <a:bodyPr/>
        <a:lstStyle/>
        <a:p>
          <a:endParaRPr lang="ru-RU"/>
        </a:p>
      </dgm:t>
    </dgm:pt>
    <dgm:pt modelId="{45260AAD-319D-441F-9613-CC30580FCD1D}" type="sibTrans" cxnId="{1E8D855A-756C-40D5-B7C5-E9622625CC7C}">
      <dgm:prSet/>
      <dgm:spPr/>
      <dgm:t>
        <a:bodyPr/>
        <a:lstStyle/>
        <a:p>
          <a:endParaRPr lang="ru-RU"/>
        </a:p>
      </dgm:t>
    </dgm:pt>
    <dgm:pt modelId="{6EBCC89F-6261-456D-9D15-EC80A918F723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В</a:t>
          </a:r>
          <a:r>
            <a:rPr lang="ru-RU" sz="900" dirty="0" smtClean="0"/>
            <a:t> </a:t>
          </a:r>
          <a:r>
            <a:rPr lang="ru-RU" sz="900" dirty="0" smtClean="0">
              <a:solidFill>
                <a:schemeClr val="bg2"/>
              </a:solidFill>
            </a:rPr>
            <a:t>КоАП внесены изменения, предусматривающие применение ответственности исключительно в виде предупреждения для МСП при первичном выявлении нарушений</a:t>
          </a:r>
          <a:endParaRPr lang="ru-RU" sz="900" dirty="0">
            <a:solidFill>
              <a:schemeClr val="bg2"/>
            </a:solidFill>
          </a:endParaRPr>
        </a:p>
      </dgm:t>
    </dgm:pt>
    <dgm:pt modelId="{68E324E2-5E15-4DFA-9AE4-73B3B2B0D639}" type="parTrans" cxnId="{4FBDCEA8-F95B-4A6D-810A-46CD25B9B440}">
      <dgm:prSet/>
      <dgm:spPr/>
      <dgm:t>
        <a:bodyPr/>
        <a:lstStyle/>
        <a:p>
          <a:endParaRPr lang="ru-RU"/>
        </a:p>
      </dgm:t>
    </dgm:pt>
    <dgm:pt modelId="{1D9FB1B0-04D9-4869-9868-65666EC7B6C9}" type="sibTrans" cxnId="{4FBDCEA8-F95B-4A6D-810A-46CD25B9B440}">
      <dgm:prSet/>
      <dgm:spPr/>
      <dgm:t>
        <a:bodyPr/>
        <a:lstStyle/>
        <a:p>
          <a:endParaRPr lang="ru-RU"/>
        </a:p>
      </dgm:t>
    </dgm:pt>
    <dgm:pt modelId="{FD20E330-67E2-4323-9709-87CE80A6EA4F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Создан единый реестр субъектов малого и среднего предпринимательства</a:t>
          </a:r>
          <a:endParaRPr lang="ru-RU" sz="900" dirty="0">
            <a:solidFill>
              <a:schemeClr val="bg2"/>
            </a:solidFill>
          </a:endParaRPr>
        </a:p>
      </dgm:t>
    </dgm:pt>
    <dgm:pt modelId="{C6110B5A-6A0C-413F-8E64-E437861B290B}" type="parTrans" cxnId="{9BEE03DA-3D57-46D2-BBF2-880E33FDB06A}">
      <dgm:prSet/>
      <dgm:spPr/>
      <dgm:t>
        <a:bodyPr/>
        <a:lstStyle/>
        <a:p>
          <a:endParaRPr lang="ru-RU"/>
        </a:p>
      </dgm:t>
    </dgm:pt>
    <dgm:pt modelId="{CF022F20-4282-4D53-B925-D0AFB001E235}" type="sibTrans" cxnId="{9BEE03DA-3D57-46D2-BBF2-880E33FDB06A}">
      <dgm:prSet/>
      <dgm:spPr/>
      <dgm:t>
        <a:bodyPr/>
        <a:lstStyle/>
        <a:p>
          <a:endParaRPr lang="ru-RU"/>
        </a:p>
      </dgm:t>
    </dgm:pt>
    <dgm:pt modelId="{1BA40246-99E8-453B-ACB5-144CB46949CF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Порог применения упрощенной системы налогообложения увеличен в 2,5 раза до 150 млн. рублей</a:t>
          </a:r>
          <a:endParaRPr lang="ru-RU" sz="900" dirty="0">
            <a:solidFill>
              <a:schemeClr val="bg2"/>
            </a:solidFill>
          </a:endParaRPr>
        </a:p>
      </dgm:t>
    </dgm:pt>
    <dgm:pt modelId="{B6DFED81-1F2D-4FE6-A600-7C5489E4B8B7}" type="parTrans" cxnId="{0FC6139D-3363-4080-B7E0-096893295236}">
      <dgm:prSet/>
      <dgm:spPr/>
      <dgm:t>
        <a:bodyPr/>
        <a:lstStyle/>
        <a:p>
          <a:endParaRPr lang="ru-RU"/>
        </a:p>
      </dgm:t>
    </dgm:pt>
    <dgm:pt modelId="{C9D18724-2218-4356-BDF8-5E3A19EDC846}" type="sibTrans" cxnId="{0FC6139D-3363-4080-B7E0-096893295236}">
      <dgm:prSet/>
      <dgm:spPr/>
      <dgm:t>
        <a:bodyPr/>
        <a:lstStyle/>
        <a:p>
          <a:endParaRPr lang="ru-RU"/>
        </a:p>
      </dgm:t>
    </dgm:pt>
    <dgm:pt modelId="{514C4B50-9060-4C2A-989B-E85C06041919}">
      <dgm:prSet custT="1"/>
      <dgm:spPr/>
      <dgm:t>
        <a:bodyPr/>
        <a:lstStyle/>
        <a:p>
          <a:pPr rtl="0"/>
          <a:r>
            <a:rPr lang="ru-RU" sz="900" dirty="0" smtClean="0">
              <a:solidFill>
                <a:schemeClr val="bg2"/>
              </a:solidFill>
            </a:rPr>
            <a:t>Увеличены пороговые размеры ущерба, являющегося основанием для возбуждения углового дела по преступлениям в сфере экономики</a:t>
          </a:r>
          <a:endParaRPr lang="ru-RU" sz="900" dirty="0">
            <a:solidFill>
              <a:schemeClr val="bg2"/>
            </a:solidFill>
          </a:endParaRPr>
        </a:p>
      </dgm:t>
    </dgm:pt>
    <dgm:pt modelId="{7A41F55D-A04F-47C3-85E6-EEF9936E2EE9}" type="parTrans" cxnId="{8ED9AC29-E8AF-498A-B08D-EFA36819AEBF}">
      <dgm:prSet/>
      <dgm:spPr/>
      <dgm:t>
        <a:bodyPr/>
        <a:lstStyle/>
        <a:p>
          <a:endParaRPr lang="ru-RU"/>
        </a:p>
      </dgm:t>
    </dgm:pt>
    <dgm:pt modelId="{B9517EF4-A119-48B0-A850-C02333DADD0D}" type="sibTrans" cxnId="{8ED9AC29-E8AF-498A-B08D-EFA36819AEBF}">
      <dgm:prSet/>
      <dgm:spPr/>
      <dgm:t>
        <a:bodyPr/>
        <a:lstStyle/>
        <a:p>
          <a:endParaRPr lang="ru-RU"/>
        </a:p>
      </dgm:t>
    </dgm:pt>
    <dgm:pt modelId="{92E5826A-C09E-45E7-8C49-15AFCF6FFB5D}" type="pres">
      <dgm:prSet presAssocID="{526B3C6E-590D-4687-9375-AA0BCB9762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B633D8-AC2A-40CF-9275-AFD64B502D06}" type="pres">
      <dgm:prSet presAssocID="{89D19CAF-2C54-41F7-8E83-254D209AB1E6}" presName="composite" presStyleCnt="0"/>
      <dgm:spPr/>
    </dgm:pt>
    <dgm:pt modelId="{E3B748F6-DE2E-42E9-B991-75E6B68E209B}" type="pres">
      <dgm:prSet presAssocID="{89D19CAF-2C54-41F7-8E83-254D209AB1E6}" presName="rect1" presStyleLbl="trAlignAcc1" presStyleIdx="0" presStyleCnt="11" custScaleY="177022" custLinFactNeighborX="-723" custLinFactNeighborY="-25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EDBEF-D38F-4B73-B19C-1F417B2ADE06}" type="pres">
      <dgm:prSet presAssocID="{89D19CAF-2C54-41F7-8E83-254D209AB1E6}" presName="rect2" presStyleLbl="fgImgPlace1" presStyleIdx="0" presStyleCnt="11" custScaleY="68744" custLinFactNeighborX="-591" custLinFactNeighborY="-926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5BEFB-1563-4B99-82CA-CDBCE3A0D2CE}" type="pres">
      <dgm:prSet presAssocID="{3A5C9678-7234-4AFF-9C3D-0F5DD6B7C145}" presName="sibTrans" presStyleCnt="0"/>
      <dgm:spPr/>
    </dgm:pt>
    <dgm:pt modelId="{D636977B-307D-4618-A687-A06F166EEE6D}" type="pres">
      <dgm:prSet presAssocID="{B004033B-F60F-4577-B61D-D66A40C49C20}" presName="composite" presStyleCnt="0"/>
      <dgm:spPr/>
    </dgm:pt>
    <dgm:pt modelId="{52005DCD-A299-4B6E-BA9E-C848D8E517F1}" type="pres">
      <dgm:prSet presAssocID="{B004033B-F60F-4577-B61D-D66A40C49C20}" presName="rect1" presStyleLbl="trAlignAcc1" presStyleIdx="1" presStyleCnt="11" custScaleY="177535" custLinFactNeighborX="-2105" custLinFactNeighborY="-25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A08EF-2C8B-4821-B92A-27EB84BB17D0}" type="pres">
      <dgm:prSet presAssocID="{B004033B-F60F-4577-B61D-D66A40C49C20}" presName="rect2" presStyleLbl="fgImgPlace1" presStyleIdx="1" presStyleCnt="11" custScaleY="72697" custLinFactNeighborX="-6906" custLinFactNeighborY="-906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EA7C25E-9E7E-4D93-AB1E-C360CCEFF2F3}" type="pres">
      <dgm:prSet presAssocID="{042D79C7-035A-488E-B5EB-B6DBEAB5E80F}" presName="sibTrans" presStyleCnt="0"/>
      <dgm:spPr/>
    </dgm:pt>
    <dgm:pt modelId="{9E71A7B0-6CDD-466D-A65A-ED202F72436F}" type="pres">
      <dgm:prSet presAssocID="{179FA9A4-BA01-40F1-9465-873732798875}" presName="composite" presStyleCnt="0"/>
      <dgm:spPr/>
    </dgm:pt>
    <dgm:pt modelId="{5F851B3B-7528-4926-8DB5-16D47BC2BD02}" type="pres">
      <dgm:prSet presAssocID="{179FA9A4-BA01-40F1-9465-873732798875}" presName="rect1" presStyleLbl="trAlignAcc1" presStyleIdx="2" presStyleCnt="11" custScaleY="177024" custLinFactNeighborX="87" custLinFactNeighborY="-2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E8C5D-8A4A-4E9D-B616-B926381F0F94}" type="pres">
      <dgm:prSet presAssocID="{179FA9A4-BA01-40F1-9465-873732798875}" presName="rect2" presStyleLbl="fgImgPlace1" presStyleIdx="2" presStyleCnt="11" custScaleY="78223" custLinFactNeighborX="-13222" custLinFactNeighborY="-878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0DE42D5-60BA-4FDF-A98B-6371452E2222}" type="pres">
      <dgm:prSet presAssocID="{20066BEE-F606-4715-8409-770296BA95B1}" presName="sibTrans" presStyleCnt="0"/>
      <dgm:spPr/>
    </dgm:pt>
    <dgm:pt modelId="{3F0F03FD-2F8C-4954-978A-88B14F688DA9}" type="pres">
      <dgm:prSet presAssocID="{6FEED6D4-DB13-4349-966A-99EF027F17EF}" presName="composite" presStyleCnt="0"/>
      <dgm:spPr/>
    </dgm:pt>
    <dgm:pt modelId="{D3DE3F6A-EC95-491C-8CC4-EAA043622A7E}" type="pres">
      <dgm:prSet presAssocID="{6FEED6D4-DB13-4349-966A-99EF027F17EF}" presName="rect1" presStyleLbl="trAlignAcc1" presStyleIdx="3" presStyleCnt="11" custScaleY="197512" custLinFactNeighborX="-723" custLinFactNeighborY="-19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232AB-CACA-4A9B-B0AC-C1B5E92F4C09}" type="pres">
      <dgm:prSet presAssocID="{6FEED6D4-DB13-4349-966A-99EF027F17EF}" presName="rect2" presStyleLbl="fgImgPlace1" presStyleIdx="3" presStyleCnt="11" custScaleY="74732" custLinFactNeighborX="-591" custLinFactNeighborY="-531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4338E6-9B21-4BDF-8837-F7615F74F77C}" type="pres">
      <dgm:prSet presAssocID="{E2C96357-DC08-419B-9BC6-F95E755CF21C}" presName="sibTrans" presStyleCnt="0"/>
      <dgm:spPr/>
    </dgm:pt>
    <dgm:pt modelId="{C56E1FA4-F2A9-4133-B74B-376469948F33}" type="pres">
      <dgm:prSet presAssocID="{EE8D5866-5DEF-4481-AAE3-6DD221765A70}" presName="composite" presStyleCnt="0"/>
      <dgm:spPr/>
    </dgm:pt>
    <dgm:pt modelId="{41D911C1-56DC-42D5-8DE6-B92E5D989359}" type="pres">
      <dgm:prSet presAssocID="{EE8D5866-5DEF-4481-AAE3-6DD221765A70}" presName="rect1" presStyleLbl="trAlignAcc1" presStyleIdx="4" presStyleCnt="11" custScaleY="194910" custLinFactNeighborX="-2105" custLinFactNeighborY="-21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D80EF-17CA-4EC1-8287-5C57D6C98397}" type="pres">
      <dgm:prSet presAssocID="{EE8D5866-5DEF-4481-AAE3-6DD221765A70}" presName="rect2" presStyleLbl="fgImgPlace1" presStyleIdx="4" presStyleCnt="11" custScaleY="74732" custLinFactNeighborX="-6906" custLinFactNeighborY="-531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7ADB41D-B819-4C61-9A53-A42EE5042269}" type="pres">
      <dgm:prSet presAssocID="{5E1A5E21-6485-459B-BADC-809002E1F033}" presName="sibTrans" presStyleCnt="0"/>
      <dgm:spPr/>
    </dgm:pt>
    <dgm:pt modelId="{1868EB5E-EDB6-4C5B-A877-B665DAF28D72}" type="pres">
      <dgm:prSet presAssocID="{49AEDD12-83F6-4DDE-9BBD-C7672501C2D2}" presName="composite" presStyleCnt="0"/>
      <dgm:spPr/>
    </dgm:pt>
    <dgm:pt modelId="{65FF4FFE-DC05-4596-99EB-706EE1E1644E}" type="pres">
      <dgm:prSet presAssocID="{49AEDD12-83F6-4DDE-9BBD-C7672501C2D2}" presName="rect1" presStyleLbl="trAlignAcc1" presStyleIdx="5" presStyleCnt="11" custScaleY="185402" custLinFactNeighborX="87" custLinFactNeighborY="-25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088A0-C12F-4C56-B8E8-AD80A1922A78}" type="pres">
      <dgm:prSet presAssocID="{49AEDD12-83F6-4DDE-9BBD-C7672501C2D2}" presName="rect2" presStyleLbl="fgImgPlace1" presStyleIdx="5" presStyleCnt="11" custScaleY="74732" custLinFactNeighborX="3111" custLinFactNeighborY="-749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7190DB-68D9-413A-9116-BE683056654D}" type="pres">
      <dgm:prSet presAssocID="{2ED62062-C129-4042-B965-2EC5680EF1A3}" presName="sibTrans" presStyleCnt="0"/>
      <dgm:spPr/>
    </dgm:pt>
    <dgm:pt modelId="{49B511C4-B15C-4852-86D8-9BA6E7C1EF47}" type="pres">
      <dgm:prSet presAssocID="{AA28FEBE-1F90-4547-B62A-E2F9D169424B}" presName="composite" presStyleCnt="0"/>
      <dgm:spPr/>
    </dgm:pt>
    <dgm:pt modelId="{31B516CE-2EF6-403E-B8C7-8198EA29DAC4}" type="pres">
      <dgm:prSet presAssocID="{AA28FEBE-1F90-4547-B62A-E2F9D169424B}" presName="rect1" presStyleLbl="trAlignAcc1" presStyleIdx="6" presStyleCnt="11" custScaleY="208535" custLinFactNeighborX="-723" custLinFactNeighborY="-11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B28C7-1BBF-4F68-BBD5-5F4644451E7C}" type="pres">
      <dgm:prSet presAssocID="{AA28FEBE-1F90-4547-B62A-E2F9D169424B}" presName="rect2" presStyleLbl="fgImgPlace1" presStyleIdx="6" presStyleCnt="11" custScaleY="88742" custLinFactNeighborX="-591" custLinFactNeighborY="-435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3DAFD0-E8FB-4976-A349-6666079ACE3F}" type="pres">
      <dgm:prSet presAssocID="{45260AAD-319D-441F-9613-CC30580FCD1D}" presName="sibTrans" presStyleCnt="0"/>
      <dgm:spPr/>
    </dgm:pt>
    <dgm:pt modelId="{4B55EADC-2600-491B-AB26-3A001546690F}" type="pres">
      <dgm:prSet presAssocID="{6EBCC89F-6261-456D-9D15-EC80A918F723}" presName="composite" presStyleCnt="0"/>
      <dgm:spPr/>
    </dgm:pt>
    <dgm:pt modelId="{B409A597-572C-4F0C-A543-C7475507F025}" type="pres">
      <dgm:prSet presAssocID="{6EBCC89F-6261-456D-9D15-EC80A918F723}" presName="rect1" presStyleLbl="trAlignAcc1" presStyleIdx="7" presStyleCnt="11" custScaleY="203069" custLinFactNeighborX="-2105" custLinFactNeighborY="-1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A4E62-45FD-4205-B4DE-9723F1E881B7}" type="pres">
      <dgm:prSet presAssocID="{6EBCC89F-6261-456D-9D15-EC80A918F723}" presName="rect2" presStyleLbl="fgImgPlace1" presStyleIdx="7" presStyleCnt="11" custScaleY="85482" custLinFactNeighborX="-6906" custLinFactNeighborY="-451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02039C-78AC-4CDF-BD35-D42568C3DF00}" type="pres">
      <dgm:prSet presAssocID="{1D9FB1B0-04D9-4869-9868-65666EC7B6C9}" presName="sibTrans" presStyleCnt="0"/>
      <dgm:spPr/>
    </dgm:pt>
    <dgm:pt modelId="{55C62BA2-1A1D-463F-85D7-585EF32A8EED}" type="pres">
      <dgm:prSet presAssocID="{FD20E330-67E2-4323-9709-87CE80A6EA4F}" presName="composite" presStyleCnt="0"/>
      <dgm:spPr/>
    </dgm:pt>
    <dgm:pt modelId="{62E561E1-E143-4725-BF11-DE827912D230}" type="pres">
      <dgm:prSet presAssocID="{FD20E330-67E2-4323-9709-87CE80A6EA4F}" presName="rect1" presStyleLbl="trAlignAcc1" presStyleIdx="8" presStyleCnt="11" custScaleY="200113" custLinFactNeighborX="87" custLinFactNeighborY="-1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377F4-CDD2-4ECD-A4F6-374CD80A94FE}" type="pres">
      <dgm:prSet presAssocID="{FD20E330-67E2-4323-9709-87CE80A6EA4F}" presName="rect2" presStyleLbl="fgImgPlace1" presStyleIdx="8" presStyleCnt="11" custScaleY="85482" custLinFactNeighborX="3111" custLinFactNeighborY="-451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99F272-2CA0-43CE-B695-0B14D7FEF7E7}" type="pres">
      <dgm:prSet presAssocID="{CF022F20-4282-4D53-B925-D0AFB001E235}" presName="sibTrans" presStyleCnt="0"/>
      <dgm:spPr/>
    </dgm:pt>
    <dgm:pt modelId="{A53A5975-8C50-42F7-AC4B-9B5ACAA81B4E}" type="pres">
      <dgm:prSet presAssocID="{1BA40246-99E8-453B-ACB5-144CB46949CF}" presName="composite" presStyleCnt="0"/>
      <dgm:spPr/>
    </dgm:pt>
    <dgm:pt modelId="{F5F6B21F-7847-4B7C-AB11-EA1B8301558B}" type="pres">
      <dgm:prSet presAssocID="{1BA40246-99E8-453B-ACB5-144CB46949CF}" presName="rect1" presStyleLbl="trAlignAcc1" presStyleIdx="9" presStyleCnt="11" custScaleY="134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F5C7-8B86-43E9-A1B3-3318DDAE260E}" type="pres">
      <dgm:prSet presAssocID="{1BA40246-99E8-453B-ACB5-144CB46949CF}" presName="rect2" presStyleLbl="fgImgPlace1" presStyleIdx="9" presStyleCnt="11" custScaleY="827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3A3C3A-A201-439E-82DF-42A1FB9F2B9D}" type="pres">
      <dgm:prSet presAssocID="{C9D18724-2218-4356-BDF8-5E3A19EDC846}" presName="sibTrans" presStyleCnt="0"/>
      <dgm:spPr/>
    </dgm:pt>
    <dgm:pt modelId="{6F0FCDCB-78D8-4A48-8109-51F1EA59D639}" type="pres">
      <dgm:prSet presAssocID="{514C4B50-9060-4C2A-989B-E85C06041919}" presName="composite" presStyleCnt="0"/>
      <dgm:spPr/>
    </dgm:pt>
    <dgm:pt modelId="{959A0350-67D7-4075-BBF4-2C9C7AAF10BE}" type="pres">
      <dgm:prSet presAssocID="{514C4B50-9060-4C2A-989B-E85C06041919}" presName="rect1" presStyleLbl="trAlignAcc1" presStyleIdx="10" presStyleCnt="11" custScaleY="134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FF567-970D-40B5-B60D-87C52AFD7674}" type="pres">
      <dgm:prSet presAssocID="{514C4B50-9060-4C2A-989B-E85C06041919}" presName="rect2" presStyleLbl="fgImgPlace1" presStyleIdx="10" presStyleCnt="11" custScaleY="914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99446F4-48BF-46BB-A754-FE2F7E33055B}" type="presOf" srcId="{EE8D5866-5DEF-4481-AAE3-6DD221765A70}" destId="{41D911C1-56DC-42D5-8DE6-B92E5D989359}" srcOrd="0" destOrd="0" presId="urn:microsoft.com/office/officeart/2008/layout/PictureStrips"/>
    <dgm:cxn modelId="{6250BFCD-C84E-4757-8816-11355C2E95DD}" srcId="{526B3C6E-590D-4687-9375-AA0BCB976276}" destId="{B004033B-F60F-4577-B61D-D66A40C49C20}" srcOrd="1" destOrd="0" parTransId="{6E552963-00EA-4F5A-B922-D214E5B34B91}" sibTransId="{042D79C7-035A-488E-B5EB-B6DBEAB5E80F}"/>
    <dgm:cxn modelId="{3BAE58BD-B4DE-4C6A-AA47-872009CAD357}" type="presOf" srcId="{1BA40246-99E8-453B-ACB5-144CB46949CF}" destId="{F5F6B21F-7847-4B7C-AB11-EA1B8301558B}" srcOrd="0" destOrd="0" presId="urn:microsoft.com/office/officeart/2008/layout/PictureStrips"/>
    <dgm:cxn modelId="{BE60EBF1-E1A5-4A09-BFB9-710203EB794D}" type="presOf" srcId="{179FA9A4-BA01-40F1-9465-873732798875}" destId="{5F851B3B-7528-4926-8DB5-16D47BC2BD02}" srcOrd="0" destOrd="0" presId="urn:microsoft.com/office/officeart/2008/layout/PictureStrips"/>
    <dgm:cxn modelId="{0FC6139D-3363-4080-B7E0-096893295236}" srcId="{526B3C6E-590D-4687-9375-AA0BCB976276}" destId="{1BA40246-99E8-453B-ACB5-144CB46949CF}" srcOrd="9" destOrd="0" parTransId="{B6DFED81-1F2D-4FE6-A600-7C5489E4B8B7}" sibTransId="{C9D18724-2218-4356-BDF8-5E3A19EDC846}"/>
    <dgm:cxn modelId="{2B849ADD-0C9F-4C0B-9ACC-E1EE0F806B02}" type="presOf" srcId="{B004033B-F60F-4577-B61D-D66A40C49C20}" destId="{52005DCD-A299-4B6E-BA9E-C848D8E517F1}" srcOrd="0" destOrd="0" presId="urn:microsoft.com/office/officeart/2008/layout/PictureStrips"/>
    <dgm:cxn modelId="{B4F80ACC-739F-41C0-974B-EE312B3F0466}" type="presOf" srcId="{89D19CAF-2C54-41F7-8E83-254D209AB1E6}" destId="{E3B748F6-DE2E-42E9-B991-75E6B68E209B}" srcOrd="0" destOrd="0" presId="urn:microsoft.com/office/officeart/2008/layout/PictureStrips"/>
    <dgm:cxn modelId="{C3F9B1C3-24A4-40CE-AC22-CE96224F81C6}" srcId="{526B3C6E-590D-4687-9375-AA0BCB976276}" destId="{6FEED6D4-DB13-4349-966A-99EF027F17EF}" srcOrd="3" destOrd="0" parTransId="{0490D720-DBEC-4D02-80A8-5E0B6F6C58AE}" sibTransId="{E2C96357-DC08-419B-9BC6-F95E755CF21C}"/>
    <dgm:cxn modelId="{3F63AABE-DD8E-4E84-9053-1EBE49EAFD36}" type="presOf" srcId="{514C4B50-9060-4C2A-989B-E85C06041919}" destId="{959A0350-67D7-4075-BBF4-2C9C7AAF10BE}" srcOrd="0" destOrd="0" presId="urn:microsoft.com/office/officeart/2008/layout/PictureStrips"/>
    <dgm:cxn modelId="{9BEE03DA-3D57-46D2-BBF2-880E33FDB06A}" srcId="{526B3C6E-590D-4687-9375-AA0BCB976276}" destId="{FD20E330-67E2-4323-9709-87CE80A6EA4F}" srcOrd="8" destOrd="0" parTransId="{C6110B5A-6A0C-413F-8E64-E437861B290B}" sibTransId="{CF022F20-4282-4D53-B925-D0AFB001E235}"/>
    <dgm:cxn modelId="{099E6CBC-0F18-4E0B-81AF-BD3DCB1356D7}" type="presOf" srcId="{6FEED6D4-DB13-4349-966A-99EF027F17EF}" destId="{D3DE3F6A-EC95-491C-8CC4-EAA043622A7E}" srcOrd="0" destOrd="0" presId="urn:microsoft.com/office/officeart/2008/layout/PictureStrips"/>
    <dgm:cxn modelId="{AA35D2A8-41BD-4866-9C0C-333C4BC48384}" type="presOf" srcId="{49AEDD12-83F6-4DDE-9BBD-C7672501C2D2}" destId="{65FF4FFE-DC05-4596-99EB-706EE1E1644E}" srcOrd="0" destOrd="0" presId="urn:microsoft.com/office/officeart/2008/layout/PictureStrips"/>
    <dgm:cxn modelId="{318F8197-6402-4BC7-997B-F8277027C272}" srcId="{526B3C6E-590D-4687-9375-AA0BCB976276}" destId="{EE8D5866-5DEF-4481-AAE3-6DD221765A70}" srcOrd="4" destOrd="0" parTransId="{0706A416-01F4-421D-AC57-0B310AEB8E4E}" sibTransId="{5E1A5E21-6485-459B-BADC-809002E1F033}"/>
    <dgm:cxn modelId="{8ED9AC29-E8AF-498A-B08D-EFA36819AEBF}" srcId="{526B3C6E-590D-4687-9375-AA0BCB976276}" destId="{514C4B50-9060-4C2A-989B-E85C06041919}" srcOrd="10" destOrd="0" parTransId="{7A41F55D-A04F-47C3-85E6-EEF9936E2EE9}" sibTransId="{B9517EF4-A119-48B0-A850-C02333DADD0D}"/>
    <dgm:cxn modelId="{4FBDCEA8-F95B-4A6D-810A-46CD25B9B440}" srcId="{526B3C6E-590D-4687-9375-AA0BCB976276}" destId="{6EBCC89F-6261-456D-9D15-EC80A918F723}" srcOrd="7" destOrd="0" parTransId="{68E324E2-5E15-4DFA-9AE4-73B3B2B0D639}" sibTransId="{1D9FB1B0-04D9-4869-9868-65666EC7B6C9}"/>
    <dgm:cxn modelId="{C63CD9D8-AC51-49FB-B847-F32039BECBC2}" type="presOf" srcId="{AA28FEBE-1F90-4547-B62A-E2F9D169424B}" destId="{31B516CE-2EF6-403E-B8C7-8198EA29DAC4}" srcOrd="0" destOrd="0" presId="urn:microsoft.com/office/officeart/2008/layout/PictureStrips"/>
    <dgm:cxn modelId="{B2BF026C-47CF-478E-B860-2B3903B2510D}" srcId="{526B3C6E-590D-4687-9375-AA0BCB976276}" destId="{179FA9A4-BA01-40F1-9465-873732798875}" srcOrd="2" destOrd="0" parTransId="{65D145C3-D05A-4F56-B9D2-BC7BD8DB1547}" sibTransId="{20066BEE-F606-4715-8409-770296BA95B1}"/>
    <dgm:cxn modelId="{8439777C-9D6E-4F38-AB91-16CD4D773635}" srcId="{526B3C6E-590D-4687-9375-AA0BCB976276}" destId="{89D19CAF-2C54-41F7-8E83-254D209AB1E6}" srcOrd="0" destOrd="0" parTransId="{5AFE3033-6D95-43FB-B44A-A7227C6F2B11}" sibTransId="{3A5C9678-7234-4AFF-9C3D-0F5DD6B7C145}"/>
    <dgm:cxn modelId="{CC6D5258-FE0C-4B69-AC82-C59226199523}" type="presOf" srcId="{FD20E330-67E2-4323-9709-87CE80A6EA4F}" destId="{62E561E1-E143-4725-BF11-DE827912D230}" srcOrd="0" destOrd="0" presId="urn:microsoft.com/office/officeart/2008/layout/PictureStrips"/>
    <dgm:cxn modelId="{9BE12D0E-0C48-467E-9B3B-45E3AFBE7E8B}" type="presOf" srcId="{6EBCC89F-6261-456D-9D15-EC80A918F723}" destId="{B409A597-572C-4F0C-A543-C7475507F025}" srcOrd="0" destOrd="0" presId="urn:microsoft.com/office/officeart/2008/layout/PictureStrips"/>
    <dgm:cxn modelId="{1E8D855A-756C-40D5-B7C5-E9622625CC7C}" srcId="{526B3C6E-590D-4687-9375-AA0BCB976276}" destId="{AA28FEBE-1F90-4547-B62A-E2F9D169424B}" srcOrd="6" destOrd="0" parTransId="{B90106E8-1807-4417-B40B-B904679896D2}" sibTransId="{45260AAD-319D-441F-9613-CC30580FCD1D}"/>
    <dgm:cxn modelId="{F1D58A0D-654B-4E12-B236-7AEBAF9E0625}" type="presOf" srcId="{526B3C6E-590D-4687-9375-AA0BCB976276}" destId="{92E5826A-C09E-45E7-8C49-15AFCF6FFB5D}" srcOrd="0" destOrd="0" presId="urn:microsoft.com/office/officeart/2008/layout/PictureStrips"/>
    <dgm:cxn modelId="{0D3C0825-238D-481B-BFBD-FD694300BE22}" srcId="{526B3C6E-590D-4687-9375-AA0BCB976276}" destId="{49AEDD12-83F6-4DDE-9BBD-C7672501C2D2}" srcOrd="5" destOrd="0" parTransId="{CC65A03E-55D7-4C69-A07A-85EAFAE58828}" sibTransId="{2ED62062-C129-4042-B965-2EC5680EF1A3}"/>
    <dgm:cxn modelId="{3738E683-88E6-435E-AD08-23FD0D4A87CF}" type="presParOf" srcId="{92E5826A-C09E-45E7-8C49-15AFCF6FFB5D}" destId="{F2B633D8-AC2A-40CF-9275-AFD64B502D06}" srcOrd="0" destOrd="0" presId="urn:microsoft.com/office/officeart/2008/layout/PictureStrips"/>
    <dgm:cxn modelId="{220F1AB5-8A9E-489D-8C51-26CD20A5E3A7}" type="presParOf" srcId="{F2B633D8-AC2A-40CF-9275-AFD64B502D06}" destId="{E3B748F6-DE2E-42E9-B991-75E6B68E209B}" srcOrd="0" destOrd="0" presId="urn:microsoft.com/office/officeart/2008/layout/PictureStrips"/>
    <dgm:cxn modelId="{3B95D201-A66D-4E80-A691-347E1BD4793A}" type="presParOf" srcId="{F2B633D8-AC2A-40CF-9275-AFD64B502D06}" destId="{A67EDBEF-D38F-4B73-B19C-1F417B2ADE06}" srcOrd="1" destOrd="0" presId="urn:microsoft.com/office/officeart/2008/layout/PictureStrips"/>
    <dgm:cxn modelId="{FA5B7590-32BD-4A41-8EEC-03E4D43EFFEF}" type="presParOf" srcId="{92E5826A-C09E-45E7-8C49-15AFCF6FFB5D}" destId="{3FE5BEFB-1563-4B99-82CA-CDBCE3A0D2CE}" srcOrd="1" destOrd="0" presId="urn:microsoft.com/office/officeart/2008/layout/PictureStrips"/>
    <dgm:cxn modelId="{FB210117-E17A-4064-B88D-A1CC1D61D2D7}" type="presParOf" srcId="{92E5826A-C09E-45E7-8C49-15AFCF6FFB5D}" destId="{D636977B-307D-4618-A687-A06F166EEE6D}" srcOrd="2" destOrd="0" presId="urn:microsoft.com/office/officeart/2008/layout/PictureStrips"/>
    <dgm:cxn modelId="{284293EA-A7C2-429B-BFB0-0B7622F6D8CB}" type="presParOf" srcId="{D636977B-307D-4618-A687-A06F166EEE6D}" destId="{52005DCD-A299-4B6E-BA9E-C848D8E517F1}" srcOrd="0" destOrd="0" presId="urn:microsoft.com/office/officeart/2008/layout/PictureStrips"/>
    <dgm:cxn modelId="{3FD518F0-0767-4BC6-A3A7-4F9187B7E8FF}" type="presParOf" srcId="{D636977B-307D-4618-A687-A06F166EEE6D}" destId="{B2AA08EF-2C8B-4821-B92A-27EB84BB17D0}" srcOrd="1" destOrd="0" presId="urn:microsoft.com/office/officeart/2008/layout/PictureStrips"/>
    <dgm:cxn modelId="{F7F891B5-A662-4AE2-84C2-8F370EB50FCD}" type="presParOf" srcId="{92E5826A-C09E-45E7-8C49-15AFCF6FFB5D}" destId="{7EA7C25E-9E7E-4D93-AB1E-C360CCEFF2F3}" srcOrd="3" destOrd="0" presId="urn:microsoft.com/office/officeart/2008/layout/PictureStrips"/>
    <dgm:cxn modelId="{F2078F8A-85A8-422C-83A3-0AD28A6EB16B}" type="presParOf" srcId="{92E5826A-C09E-45E7-8C49-15AFCF6FFB5D}" destId="{9E71A7B0-6CDD-466D-A65A-ED202F72436F}" srcOrd="4" destOrd="0" presId="urn:microsoft.com/office/officeart/2008/layout/PictureStrips"/>
    <dgm:cxn modelId="{F1F0D346-1314-4FC3-80DA-6593B6F7B450}" type="presParOf" srcId="{9E71A7B0-6CDD-466D-A65A-ED202F72436F}" destId="{5F851B3B-7528-4926-8DB5-16D47BC2BD02}" srcOrd="0" destOrd="0" presId="urn:microsoft.com/office/officeart/2008/layout/PictureStrips"/>
    <dgm:cxn modelId="{25AE41AF-2152-4392-9CFA-78C9D7ADE410}" type="presParOf" srcId="{9E71A7B0-6CDD-466D-A65A-ED202F72436F}" destId="{DB4E8C5D-8A4A-4E9D-B616-B926381F0F94}" srcOrd="1" destOrd="0" presId="urn:microsoft.com/office/officeart/2008/layout/PictureStrips"/>
    <dgm:cxn modelId="{A7A9C903-E092-42E8-94FB-9BA4D2098B6A}" type="presParOf" srcId="{92E5826A-C09E-45E7-8C49-15AFCF6FFB5D}" destId="{A0DE42D5-60BA-4FDF-A98B-6371452E2222}" srcOrd="5" destOrd="0" presId="urn:microsoft.com/office/officeart/2008/layout/PictureStrips"/>
    <dgm:cxn modelId="{0872B402-AA86-45E4-A9AD-0A210F3F0DAF}" type="presParOf" srcId="{92E5826A-C09E-45E7-8C49-15AFCF6FFB5D}" destId="{3F0F03FD-2F8C-4954-978A-88B14F688DA9}" srcOrd="6" destOrd="0" presId="urn:microsoft.com/office/officeart/2008/layout/PictureStrips"/>
    <dgm:cxn modelId="{C96808B4-67D9-4EEC-86CF-1DBBFEDF328E}" type="presParOf" srcId="{3F0F03FD-2F8C-4954-978A-88B14F688DA9}" destId="{D3DE3F6A-EC95-491C-8CC4-EAA043622A7E}" srcOrd="0" destOrd="0" presId="urn:microsoft.com/office/officeart/2008/layout/PictureStrips"/>
    <dgm:cxn modelId="{978E1DA1-14E7-430F-AA32-D35F88758275}" type="presParOf" srcId="{3F0F03FD-2F8C-4954-978A-88B14F688DA9}" destId="{5B8232AB-CACA-4A9B-B0AC-C1B5E92F4C09}" srcOrd="1" destOrd="0" presId="urn:microsoft.com/office/officeart/2008/layout/PictureStrips"/>
    <dgm:cxn modelId="{D09CC1E4-1203-4607-A685-B7A50CB362FD}" type="presParOf" srcId="{92E5826A-C09E-45E7-8C49-15AFCF6FFB5D}" destId="{C84338E6-9B21-4BDF-8837-F7615F74F77C}" srcOrd="7" destOrd="0" presId="urn:microsoft.com/office/officeart/2008/layout/PictureStrips"/>
    <dgm:cxn modelId="{ECADA04C-6AA3-48A6-A752-9D868C1BE3AC}" type="presParOf" srcId="{92E5826A-C09E-45E7-8C49-15AFCF6FFB5D}" destId="{C56E1FA4-F2A9-4133-B74B-376469948F33}" srcOrd="8" destOrd="0" presId="urn:microsoft.com/office/officeart/2008/layout/PictureStrips"/>
    <dgm:cxn modelId="{87262C09-7EA4-405B-AF1B-684924F75A2C}" type="presParOf" srcId="{C56E1FA4-F2A9-4133-B74B-376469948F33}" destId="{41D911C1-56DC-42D5-8DE6-B92E5D989359}" srcOrd="0" destOrd="0" presId="urn:microsoft.com/office/officeart/2008/layout/PictureStrips"/>
    <dgm:cxn modelId="{AEA07A6C-698F-4829-80AA-1F397D85F5DE}" type="presParOf" srcId="{C56E1FA4-F2A9-4133-B74B-376469948F33}" destId="{0AED80EF-17CA-4EC1-8287-5C57D6C98397}" srcOrd="1" destOrd="0" presId="urn:microsoft.com/office/officeart/2008/layout/PictureStrips"/>
    <dgm:cxn modelId="{94FFED85-5CA9-4C6A-BF77-9A5276B1950D}" type="presParOf" srcId="{92E5826A-C09E-45E7-8C49-15AFCF6FFB5D}" destId="{67ADB41D-B819-4C61-9A53-A42EE5042269}" srcOrd="9" destOrd="0" presId="urn:microsoft.com/office/officeart/2008/layout/PictureStrips"/>
    <dgm:cxn modelId="{32F3BC5D-8A3D-44B9-BCEE-DC3F2198874C}" type="presParOf" srcId="{92E5826A-C09E-45E7-8C49-15AFCF6FFB5D}" destId="{1868EB5E-EDB6-4C5B-A877-B665DAF28D72}" srcOrd="10" destOrd="0" presId="urn:microsoft.com/office/officeart/2008/layout/PictureStrips"/>
    <dgm:cxn modelId="{4B774D5D-CAD5-4520-9CBF-A7C30737E243}" type="presParOf" srcId="{1868EB5E-EDB6-4C5B-A877-B665DAF28D72}" destId="{65FF4FFE-DC05-4596-99EB-706EE1E1644E}" srcOrd="0" destOrd="0" presId="urn:microsoft.com/office/officeart/2008/layout/PictureStrips"/>
    <dgm:cxn modelId="{AA49F13B-0F40-4387-9CC6-FA9389E401AC}" type="presParOf" srcId="{1868EB5E-EDB6-4C5B-A877-B665DAF28D72}" destId="{347088A0-C12F-4C56-B8E8-AD80A1922A78}" srcOrd="1" destOrd="0" presId="urn:microsoft.com/office/officeart/2008/layout/PictureStrips"/>
    <dgm:cxn modelId="{D3B2235E-1AC1-4417-A9FB-C6E91CA37970}" type="presParOf" srcId="{92E5826A-C09E-45E7-8C49-15AFCF6FFB5D}" destId="{2B7190DB-68D9-413A-9116-BE683056654D}" srcOrd="11" destOrd="0" presId="urn:microsoft.com/office/officeart/2008/layout/PictureStrips"/>
    <dgm:cxn modelId="{A736B97F-44C9-4CE4-8562-BA403D570334}" type="presParOf" srcId="{92E5826A-C09E-45E7-8C49-15AFCF6FFB5D}" destId="{49B511C4-B15C-4852-86D8-9BA6E7C1EF47}" srcOrd="12" destOrd="0" presId="urn:microsoft.com/office/officeart/2008/layout/PictureStrips"/>
    <dgm:cxn modelId="{CBC0B1CC-9AB3-4D21-A603-25E6CF6653E0}" type="presParOf" srcId="{49B511C4-B15C-4852-86D8-9BA6E7C1EF47}" destId="{31B516CE-2EF6-403E-B8C7-8198EA29DAC4}" srcOrd="0" destOrd="0" presId="urn:microsoft.com/office/officeart/2008/layout/PictureStrips"/>
    <dgm:cxn modelId="{40861E9B-B6F9-4F44-98CB-A9B7DCCB9A9C}" type="presParOf" srcId="{49B511C4-B15C-4852-86D8-9BA6E7C1EF47}" destId="{CDFB28C7-1BBF-4F68-BBD5-5F4644451E7C}" srcOrd="1" destOrd="0" presId="urn:microsoft.com/office/officeart/2008/layout/PictureStrips"/>
    <dgm:cxn modelId="{EC50DB3A-8843-4895-993E-EEF86B7C0489}" type="presParOf" srcId="{92E5826A-C09E-45E7-8C49-15AFCF6FFB5D}" destId="{7F3DAFD0-E8FB-4976-A349-6666079ACE3F}" srcOrd="13" destOrd="0" presId="urn:microsoft.com/office/officeart/2008/layout/PictureStrips"/>
    <dgm:cxn modelId="{E09AA7B0-899E-49AE-89F2-2C66E43B5FB3}" type="presParOf" srcId="{92E5826A-C09E-45E7-8C49-15AFCF6FFB5D}" destId="{4B55EADC-2600-491B-AB26-3A001546690F}" srcOrd="14" destOrd="0" presId="urn:microsoft.com/office/officeart/2008/layout/PictureStrips"/>
    <dgm:cxn modelId="{16BF2307-58DA-45EA-95C0-06D8B1463267}" type="presParOf" srcId="{4B55EADC-2600-491B-AB26-3A001546690F}" destId="{B409A597-572C-4F0C-A543-C7475507F025}" srcOrd="0" destOrd="0" presId="urn:microsoft.com/office/officeart/2008/layout/PictureStrips"/>
    <dgm:cxn modelId="{BAC0C99E-E658-4356-AAC4-2D3CE533BDDB}" type="presParOf" srcId="{4B55EADC-2600-491B-AB26-3A001546690F}" destId="{D34A4E62-45FD-4205-B4DE-9723F1E881B7}" srcOrd="1" destOrd="0" presId="urn:microsoft.com/office/officeart/2008/layout/PictureStrips"/>
    <dgm:cxn modelId="{B97F4AF5-3944-4409-9E1A-8176F9187B74}" type="presParOf" srcId="{92E5826A-C09E-45E7-8C49-15AFCF6FFB5D}" destId="{3602039C-78AC-4CDF-BD35-D42568C3DF00}" srcOrd="15" destOrd="0" presId="urn:microsoft.com/office/officeart/2008/layout/PictureStrips"/>
    <dgm:cxn modelId="{8871D0BB-C2C1-4720-9863-7515A0DB8529}" type="presParOf" srcId="{92E5826A-C09E-45E7-8C49-15AFCF6FFB5D}" destId="{55C62BA2-1A1D-463F-85D7-585EF32A8EED}" srcOrd="16" destOrd="0" presId="urn:microsoft.com/office/officeart/2008/layout/PictureStrips"/>
    <dgm:cxn modelId="{34C8AA49-2E01-452B-95A3-1B5AE825C3CB}" type="presParOf" srcId="{55C62BA2-1A1D-463F-85D7-585EF32A8EED}" destId="{62E561E1-E143-4725-BF11-DE827912D230}" srcOrd="0" destOrd="0" presId="urn:microsoft.com/office/officeart/2008/layout/PictureStrips"/>
    <dgm:cxn modelId="{81EA3388-A1F7-41F4-8714-5AA490C7E0B3}" type="presParOf" srcId="{55C62BA2-1A1D-463F-85D7-585EF32A8EED}" destId="{3FE377F4-CDD2-4ECD-A4F6-374CD80A94FE}" srcOrd="1" destOrd="0" presId="urn:microsoft.com/office/officeart/2008/layout/PictureStrips"/>
    <dgm:cxn modelId="{DE8BF38F-80A1-4462-AF43-F8060DD8EE29}" type="presParOf" srcId="{92E5826A-C09E-45E7-8C49-15AFCF6FFB5D}" destId="{AF99F272-2CA0-43CE-B695-0B14D7FEF7E7}" srcOrd="17" destOrd="0" presId="urn:microsoft.com/office/officeart/2008/layout/PictureStrips"/>
    <dgm:cxn modelId="{610A6C19-8629-4289-8BFD-43DA847348F0}" type="presParOf" srcId="{92E5826A-C09E-45E7-8C49-15AFCF6FFB5D}" destId="{A53A5975-8C50-42F7-AC4B-9B5ACAA81B4E}" srcOrd="18" destOrd="0" presId="urn:microsoft.com/office/officeart/2008/layout/PictureStrips"/>
    <dgm:cxn modelId="{4A1930B7-6845-4153-B472-0A9C4AB9F0F2}" type="presParOf" srcId="{A53A5975-8C50-42F7-AC4B-9B5ACAA81B4E}" destId="{F5F6B21F-7847-4B7C-AB11-EA1B8301558B}" srcOrd="0" destOrd="0" presId="urn:microsoft.com/office/officeart/2008/layout/PictureStrips"/>
    <dgm:cxn modelId="{190D8997-3B4A-47DF-B232-048382D8CFA1}" type="presParOf" srcId="{A53A5975-8C50-42F7-AC4B-9B5ACAA81B4E}" destId="{3C11F5C7-8B86-43E9-A1B3-3318DDAE260E}" srcOrd="1" destOrd="0" presId="urn:microsoft.com/office/officeart/2008/layout/PictureStrips"/>
    <dgm:cxn modelId="{CD829E59-5000-4372-87E1-EEA82F0DC25D}" type="presParOf" srcId="{92E5826A-C09E-45E7-8C49-15AFCF6FFB5D}" destId="{953A3C3A-A201-439E-82DF-42A1FB9F2B9D}" srcOrd="19" destOrd="0" presId="urn:microsoft.com/office/officeart/2008/layout/PictureStrips"/>
    <dgm:cxn modelId="{70101DC0-9231-4077-B4A2-5F9A6A21835E}" type="presParOf" srcId="{92E5826A-C09E-45E7-8C49-15AFCF6FFB5D}" destId="{6F0FCDCB-78D8-4A48-8109-51F1EA59D639}" srcOrd="20" destOrd="0" presId="urn:microsoft.com/office/officeart/2008/layout/PictureStrips"/>
    <dgm:cxn modelId="{582DDBE8-1DA3-4869-B44E-BBD3A8403672}" type="presParOf" srcId="{6F0FCDCB-78D8-4A48-8109-51F1EA59D639}" destId="{959A0350-67D7-4075-BBF4-2C9C7AAF10BE}" srcOrd="0" destOrd="0" presId="urn:microsoft.com/office/officeart/2008/layout/PictureStrips"/>
    <dgm:cxn modelId="{41BB5058-C5AF-4186-B6DD-9A187890B259}" type="presParOf" srcId="{6F0FCDCB-78D8-4A48-8109-51F1EA59D639}" destId="{C31FF567-970D-40B5-B60D-87C52AFD76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858FC9-ADB9-4809-B44F-1BC7BB3A5D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749D85-29DF-4A8C-96AE-3A8D2FE3526A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100" b="1" dirty="0" smtClean="0">
              <a:solidFill>
                <a:srgbClr val="7030A0"/>
              </a:solidFill>
            </a:rPr>
            <a:t>ОСНОВНЫЕ НАПРАВЛЕНИЯ ДЕЯТЕЛЬНОСТИ</a:t>
          </a:r>
          <a:endParaRPr lang="ru-RU" sz="1100" dirty="0">
            <a:solidFill>
              <a:srgbClr val="7030A0"/>
            </a:solidFill>
          </a:endParaRPr>
        </a:p>
      </dgm:t>
    </dgm:pt>
    <dgm:pt modelId="{AFB64E74-2233-4022-9B24-D764DF31CC55}" type="parTrans" cxnId="{8A915C9D-0D69-46BA-A32B-D566DB1AAA00}">
      <dgm:prSet/>
      <dgm:spPr/>
      <dgm:t>
        <a:bodyPr/>
        <a:lstStyle/>
        <a:p>
          <a:endParaRPr lang="ru-RU"/>
        </a:p>
      </dgm:t>
    </dgm:pt>
    <dgm:pt modelId="{8D846909-7ED1-416C-A1EE-977E19D3EA1D}" type="sibTrans" cxnId="{8A915C9D-0D69-46BA-A32B-D566DB1AAA00}">
      <dgm:prSet/>
      <dgm:spPr/>
      <dgm:t>
        <a:bodyPr/>
        <a:lstStyle/>
        <a:p>
          <a:endParaRPr lang="ru-RU"/>
        </a:p>
      </dgm:t>
    </dgm:pt>
    <dgm:pt modelId="{022214A0-3F78-43A3-BDDE-76B69E36CECC}">
      <dgm:prSet custT="1"/>
      <dgm:spPr>
        <a:solidFill>
          <a:srgbClr val="35B19D"/>
        </a:solidFill>
      </dgm:spPr>
      <dgm:t>
        <a:bodyPr/>
        <a:lstStyle/>
        <a:p>
          <a:pPr rtl="0"/>
          <a:r>
            <a:rPr lang="ru-RU" sz="1000" b="0" dirty="0" smtClean="0"/>
            <a:t>Координация деятельности ФОИВ и бизнес-сообщества по выработке предложений в части реализации </a:t>
          </a:r>
          <a:r>
            <a:rPr lang="ru-RU" sz="1000" b="0" dirty="0" err="1" smtClean="0"/>
            <a:t>госполитики</a:t>
          </a:r>
          <a:r>
            <a:rPr lang="ru-RU" sz="1000" b="0" dirty="0" smtClean="0"/>
            <a:t> в сфере конкуренции и развития МСП</a:t>
          </a:r>
          <a:endParaRPr lang="ru-RU" sz="1000" b="0" dirty="0"/>
        </a:p>
      </dgm:t>
    </dgm:pt>
    <dgm:pt modelId="{18060899-2DE6-4861-AA4A-091426CA3B47}" type="parTrans" cxnId="{EEED6FB3-F19A-47D3-9A83-731D3E918E14}">
      <dgm:prSet/>
      <dgm:spPr/>
      <dgm:t>
        <a:bodyPr/>
        <a:lstStyle/>
        <a:p>
          <a:endParaRPr lang="ru-RU"/>
        </a:p>
      </dgm:t>
    </dgm:pt>
    <dgm:pt modelId="{33B24B1B-2B36-48D5-BF6A-F154A53930CC}" type="sibTrans" cxnId="{EEED6FB3-F19A-47D3-9A83-731D3E918E14}">
      <dgm:prSet/>
      <dgm:spPr/>
      <dgm:t>
        <a:bodyPr/>
        <a:lstStyle/>
        <a:p>
          <a:endParaRPr lang="ru-RU"/>
        </a:p>
      </dgm:t>
    </dgm:pt>
    <dgm:pt modelId="{4D4E5F93-6A75-4CB4-A255-35EF2A507F39}">
      <dgm:prSet custT="1"/>
      <dgm:spPr>
        <a:solidFill>
          <a:srgbClr val="35B19D"/>
        </a:solidFill>
      </dgm:spPr>
      <dgm:t>
        <a:bodyPr/>
        <a:lstStyle/>
        <a:p>
          <a:pPr rtl="0"/>
          <a:r>
            <a:rPr lang="ru-RU" sz="1000" dirty="0" smtClean="0"/>
            <a:t>Подготовка предложений по реализации решений Президента России и Правительства РФ в области конкуренции и развития МСП</a:t>
          </a:r>
          <a:endParaRPr lang="ru-RU" sz="1000" dirty="0"/>
        </a:p>
      </dgm:t>
    </dgm:pt>
    <dgm:pt modelId="{AA9B7999-0E8F-4926-BAB5-BB4557FB1ED5}" type="parTrans" cxnId="{844BA6DA-32AD-4DE4-84A4-64F5253DCF81}">
      <dgm:prSet/>
      <dgm:spPr/>
      <dgm:t>
        <a:bodyPr/>
        <a:lstStyle/>
        <a:p>
          <a:endParaRPr lang="ru-RU"/>
        </a:p>
      </dgm:t>
    </dgm:pt>
    <dgm:pt modelId="{2799021D-9A3C-44F7-8720-0EE02E6767C6}" type="sibTrans" cxnId="{844BA6DA-32AD-4DE4-84A4-64F5253DCF81}">
      <dgm:prSet/>
      <dgm:spPr/>
      <dgm:t>
        <a:bodyPr/>
        <a:lstStyle/>
        <a:p>
          <a:endParaRPr lang="ru-RU"/>
        </a:p>
      </dgm:t>
    </dgm:pt>
    <dgm:pt modelId="{1E7C3147-09E6-4D76-8C29-8E8CDF4888B3}">
      <dgm:prSet custT="1"/>
      <dgm:spPr>
        <a:solidFill>
          <a:srgbClr val="35B19D"/>
        </a:solidFill>
      </dgm:spPr>
      <dgm:t>
        <a:bodyPr/>
        <a:lstStyle/>
        <a:p>
          <a:pPr rtl="0"/>
          <a:r>
            <a:rPr lang="ru-RU" sz="1000" dirty="0" smtClean="0"/>
            <a:t>Определение мер государственной поддержки малого и среднего предпринимательства и повышения ее эффективности</a:t>
          </a:r>
          <a:endParaRPr lang="ru-RU" sz="1000" dirty="0"/>
        </a:p>
      </dgm:t>
    </dgm:pt>
    <dgm:pt modelId="{FF5A94E2-78A6-4E17-A611-52E2C7D5DBD5}" type="parTrans" cxnId="{925BD338-690D-4356-92CA-03317567E8E5}">
      <dgm:prSet/>
      <dgm:spPr/>
      <dgm:t>
        <a:bodyPr/>
        <a:lstStyle/>
        <a:p>
          <a:endParaRPr lang="ru-RU"/>
        </a:p>
      </dgm:t>
    </dgm:pt>
    <dgm:pt modelId="{5AEC10BF-F625-4D94-9315-A53F050C0353}" type="sibTrans" cxnId="{925BD338-690D-4356-92CA-03317567E8E5}">
      <dgm:prSet/>
      <dgm:spPr/>
      <dgm:t>
        <a:bodyPr/>
        <a:lstStyle/>
        <a:p>
          <a:endParaRPr lang="ru-RU"/>
        </a:p>
      </dgm:t>
    </dgm:pt>
    <dgm:pt modelId="{36A58E1D-39E0-466D-9D63-5EB6A4AA8D53}" type="pres">
      <dgm:prSet presAssocID="{BA858FC9-ADB9-4809-B44F-1BC7BB3A5D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64CB37-F9CF-40E4-A6EA-D5409D8CAA84}" type="pres">
      <dgm:prSet presAssocID="{BA858FC9-ADB9-4809-B44F-1BC7BB3A5DD0}" presName="Name1" presStyleCnt="0"/>
      <dgm:spPr/>
    </dgm:pt>
    <dgm:pt modelId="{0DAFBCCD-DD93-42EC-B97D-84613831C4E4}" type="pres">
      <dgm:prSet presAssocID="{BA858FC9-ADB9-4809-B44F-1BC7BB3A5DD0}" presName="cycle" presStyleCnt="0"/>
      <dgm:spPr/>
    </dgm:pt>
    <dgm:pt modelId="{3296F4C2-B169-4055-AA1E-94B28C8792B5}" type="pres">
      <dgm:prSet presAssocID="{BA858FC9-ADB9-4809-B44F-1BC7BB3A5DD0}" presName="srcNode" presStyleLbl="node1" presStyleIdx="0" presStyleCnt="4"/>
      <dgm:spPr/>
    </dgm:pt>
    <dgm:pt modelId="{A7E10ADF-6B1E-47E3-9A77-6D32838E5AC3}" type="pres">
      <dgm:prSet presAssocID="{BA858FC9-ADB9-4809-B44F-1BC7BB3A5DD0}" presName="conn" presStyleLbl="parChTrans1D2" presStyleIdx="0" presStyleCnt="1"/>
      <dgm:spPr/>
      <dgm:t>
        <a:bodyPr/>
        <a:lstStyle/>
        <a:p>
          <a:endParaRPr lang="ru-RU"/>
        </a:p>
      </dgm:t>
    </dgm:pt>
    <dgm:pt modelId="{37B9CDC8-A25C-4CCB-82B2-2C0F482D80D2}" type="pres">
      <dgm:prSet presAssocID="{BA858FC9-ADB9-4809-B44F-1BC7BB3A5DD0}" presName="extraNode" presStyleLbl="node1" presStyleIdx="0" presStyleCnt="4"/>
      <dgm:spPr/>
    </dgm:pt>
    <dgm:pt modelId="{0A01FE78-9816-4D08-9E87-E1DAAB14ACCF}" type="pres">
      <dgm:prSet presAssocID="{BA858FC9-ADB9-4809-B44F-1BC7BB3A5DD0}" presName="dstNode" presStyleLbl="node1" presStyleIdx="0" presStyleCnt="4"/>
      <dgm:spPr/>
    </dgm:pt>
    <dgm:pt modelId="{071A3E54-FDD6-4603-9CDD-FC47649BCFE1}" type="pres">
      <dgm:prSet presAssocID="{01749D85-29DF-4A8C-96AE-3A8D2FE3526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04376-3329-4099-9202-C22186EEEA92}" type="pres">
      <dgm:prSet presAssocID="{01749D85-29DF-4A8C-96AE-3A8D2FE3526A}" presName="accent_1" presStyleCnt="0"/>
      <dgm:spPr/>
    </dgm:pt>
    <dgm:pt modelId="{2C47EDDD-406C-4622-A6BA-DBD51C2C2ACF}" type="pres">
      <dgm:prSet presAssocID="{01749D85-29DF-4A8C-96AE-3A8D2FE3526A}" presName="accentRepeatNode" presStyleLbl="solidFgAcc1" presStyleIdx="0" presStyleCnt="4"/>
      <dgm:spPr/>
    </dgm:pt>
    <dgm:pt modelId="{81B01139-2462-40F5-85F6-939FFFCF42BE}" type="pres">
      <dgm:prSet presAssocID="{022214A0-3F78-43A3-BDDE-76B69E36CECC}" presName="text_2" presStyleLbl="node1" presStyleIdx="1" presStyleCnt="4" custScaleY="134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A6E6A-FFA8-4A29-8B74-B5DB6C2AD379}" type="pres">
      <dgm:prSet presAssocID="{022214A0-3F78-43A3-BDDE-76B69E36CECC}" presName="accent_2" presStyleCnt="0"/>
      <dgm:spPr/>
    </dgm:pt>
    <dgm:pt modelId="{BC685A4E-543B-4A50-9182-D9BA876B5257}" type="pres">
      <dgm:prSet presAssocID="{022214A0-3F78-43A3-BDDE-76B69E36CECC}" presName="accentRepeatNode" presStyleLbl="solidFgAcc1" presStyleIdx="1" presStyleCnt="4"/>
      <dgm:spPr/>
    </dgm:pt>
    <dgm:pt modelId="{D281BF65-D109-47E6-8A7A-E9916E69052F}" type="pres">
      <dgm:prSet presAssocID="{4D4E5F93-6A75-4CB4-A255-35EF2A507F39}" presName="text_3" presStyleLbl="node1" presStyleIdx="2" presStyleCnt="4" custScaleY="133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B6838-E858-49EA-AE2D-37B778441D86}" type="pres">
      <dgm:prSet presAssocID="{4D4E5F93-6A75-4CB4-A255-35EF2A507F39}" presName="accent_3" presStyleCnt="0"/>
      <dgm:spPr/>
    </dgm:pt>
    <dgm:pt modelId="{E34C53E2-5B32-489C-B708-7A7EC9647604}" type="pres">
      <dgm:prSet presAssocID="{4D4E5F93-6A75-4CB4-A255-35EF2A507F39}" presName="accentRepeatNode" presStyleLbl="solidFgAcc1" presStyleIdx="2" presStyleCnt="4"/>
      <dgm:spPr/>
    </dgm:pt>
    <dgm:pt modelId="{3486FAA7-8B06-44E1-87AF-611D5AD3EE6A}" type="pres">
      <dgm:prSet presAssocID="{1E7C3147-09E6-4D76-8C29-8E8CDF4888B3}" presName="text_4" presStyleLbl="node1" presStyleIdx="3" presStyleCnt="4" custScaleY="118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5BD52-6636-482E-8D47-C64BF504F85B}" type="pres">
      <dgm:prSet presAssocID="{1E7C3147-09E6-4D76-8C29-8E8CDF4888B3}" presName="accent_4" presStyleCnt="0"/>
      <dgm:spPr/>
    </dgm:pt>
    <dgm:pt modelId="{788937F4-1935-47E9-A34A-018D56573C1A}" type="pres">
      <dgm:prSet presAssocID="{1E7C3147-09E6-4D76-8C29-8E8CDF4888B3}" presName="accentRepeatNode" presStyleLbl="solidFgAcc1" presStyleIdx="3" presStyleCnt="4"/>
      <dgm:spPr/>
    </dgm:pt>
  </dgm:ptLst>
  <dgm:cxnLst>
    <dgm:cxn modelId="{EEED6FB3-F19A-47D3-9A83-731D3E918E14}" srcId="{BA858FC9-ADB9-4809-B44F-1BC7BB3A5DD0}" destId="{022214A0-3F78-43A3-BDDE-76B69E36CECC}" srcOrd="1" destOrd="0" parTransId="{18060899-2DE6-4861-AA4A-091426CA3B47}" sibTransId="{33B24B1B-2B36-48D5-BF6A-F154A53930CC}"/>
    <dgm:cxn modelId="{925BD338-690D-4356-92CA-03317567E8E5}" srcId="{BA858FC9-ADB9-4809-B44F-1BC7BB3A5DD0}" destId="{1E7C3147-09E6-4D76-8C29-8E8CDF4888B3}" srcOrd="3" destOrd="0" parTransId="{FF5A94E2-78A6-4E17-A611-52E2C7D5DBD5}" sibTransId="{5AEC10BF-F625-4D94-9315-A53F050C0353}"/>
    <dgm:cxn modelId="{F6BB7DE0-1EE3-4640-864E-CBAC11B3E1D7}" type="presOf" srcId="{8D846909-7ED1-416C-A1EE-977E19D3EA1D}" destId="{A7E10ADF-6B1E-47E3-9A77-6D32838E5AC3}" srcOrd="0" destOrd="0" presId="urn:microsoft.com/office/officeart/2008/layout/VerticalCurvedList"/>
    <dgm:cxn modelId="{4F7A2208-DB59-429D-98D9-33907817652E}" type="presOf" srcId="{4D4E5F93-6A75-4CB4-A255-35EF2A507F39}" destId="{D281BF65-D109-47E6-8A7A-E9916E69052F}" srcOrd="0" destOrd="0" presId="urn:microsoft.com/office/officeart/2008/layout/VerticalCurvedList"/>
    <dgm:cxn modelId="{4A53DAE0-DB2B-45DE-B9D8-E53775E44039}" type="presOf" srcId="{BA858FC9-ADB9-4809-B44F-1BC7BB3A5DD0}" destId="{36A58E1D-39E0-466D-9D63-5EB6A4AA8D53}" srcOrd="0" destOrd="0" presId="urn:microsoft.com/office/officeart/2008/layout/VerticalCurvedList"/>
    <dgm:cxn modelId="{5B331913-ECB9-49F6-91AF-236F34512026}" type="presOf" srcId="{022214A0-3F78-43A3-BDDE-76B69E36CECC}" destId="{81B01139-2462-40F5-85F6-939FFFCF42BE}" srcOrd="0" destOrd="0" presId="urn:microsoft.com/office/officeart/2008/layout/VerticalCurvedList"/>
    <dgm:cxn modelId="{57761B12-D35B-49E0-986E-B4FE8D16DC22}" type="presOf" srcId="{1E7C3147-09E6-4D76-8C29-8E8CDF4888B3}" destId="{3486FAA7-8B06-44E1-87AF-611D5AD3EE6A}" srcOrd="0" destOrd="0" presId="urn:microsoft.com/office/officeart/2008/layout/VerticalCurvedList"/>
    <dgm:cxn modelId="{980F74A2-1408-4293-B096-CD2D11609DF2}" type="presOf" srcId="{01749D85-29DF-4A8C-96AE-3A8D2FE3526A}" destId="{071A3E54-FDD6-4603-9CDD-FC47649BCFE1}" srcOrd="0" destOrd="0" presId="urn:microsoft.com/office/officeart/2008/layout/VerticalCurvedList"/>
    <dgm:cxn modelId="{8A915C9D-0D69-46BA-A32B-D566DB1AAA00}" srcId="{BA858FC9-ADB9-4809-B44F-1BC7BB3A5DD0}" destId="{01749D85-29DF-4A8C-96AE-3A8D2FE3526A}" srcOrd="0" destOrd="0" parTransId="{AFB64E74-2233-4022-9B24-D764DF31CC55}" sibTransId="{8D846909-7ED1-416C-A1EE-977E19D3EA1D}"/>
    <dgm:cxn modelId="{844BA6DA-32AD-4DE4-84A4-64F5253DCF81}" srcId="{BA858FC9-ADB9-4809-B44F-1BC7BB3A5DD0}" destId="{4D4E5F93-6A75-4CB4-A255-35EF2A507F39}" srcOrd="2" destOrd="0" parTransId="{AA9B7999-0E8F-4926-BAB5-BB4557FB1ED5}" sibTransId="{2799021D-9A3C-44F7-8720-0EE02E6767C6}"/>
    <dgm:cxn modelId="{D482E01E-3F60-4010-85CD-6DF31FC7256E}" type="presParOf" srcId="{36A58E1D-39E0-466D-9D63-5EB6A4AA8D53}" destId="{2564CB37-F9CF-40E4-A6EA-D5409D8CAA84}" srcOrd="0" destOrd="0" presId="urn:microsoft.com/office/officeart/2008/layout/VerticalCurvedList"/>
    <dgm:cxn modelId="{E820DFC4-EA95-466D-83A5-72A1DFA22E64}" type="presParOf" srcId="{2564CB37-F9CF-40E4-A6EA-D5409D8CAA84}" destId="{0DAFBCCD-DD93-42EC-B97D-84613831C4E4}" srcOrd="0" destOrd="0" presId="urn:microsoft.com/office/officeart/2008/layout/VerticalCurvedList"/>
    <dgm:cxn modelId="{313D59D9-9FAD-4A76-A7AD-656FB352ACF0}" type="presParOf" srcId="{0DAFBCCD-DD93-42EC-B97D-84613831C4E4}" destId="{3296F4C2-B169-4055-AA1E-94B28C8792B5}" srcOrd="0" destOrd="0" presId="urn:microsoft.com/office/officeart/2008/layout/VerticalCurvedList"/>
    <dgm:cxn modelId="{48F53688-1A44-4289-BE3E-7394124211F6}" type="presParOf" srcId="{0DAFBCCD-DD93-42EC-B97D-84613831C4E4}" destId="{A7E10ADF-6B1E-47E3-9A77-6D32838E5AC3}" srcOrd="1" destOrd="0" presId="urn:microsoft.com/office/officeart/2008/layout/VerticalCurvedList"/>
    <dgm:cxn modelId="{2919BB37-C2F9-4D07-A95A-D6EE79E29E53}" type="presParOf" srcId="{0DAFBCCD-DD93-42EC-B97D-84613831C4E4}" destId="{37B9CDC8-A25C-4CCB-82B2-2C0F482D80D2}" srcOrd="2" destOrd="0" presId="urn:microsoft.com/office/officeart/2008/layout/VerticalCurvedList"/>
    <dgm:cxn modelId="{DD13A1BD-DCDF-482D-BCA2-E855C42C0921}" type="presParOf" srcId="{0DAFBCCD-DD93-42EC-B97D-84613831C4E4}" destId="{0A01FE78-9816-4D08-9E87-E1DAAB14ACCF}" srcOrd="3" destOrd="0" presId="urn:microsoft.com/office/officeart/2008/layout/VerticalCurvedList"/>
    <dgm:cxn modelId="{554611BC-198C-49D9-92A3-929C589EA310}" type="presParOf" srcId="{2564CB37-F9CF-40E4-A6EA-D5409D8CAA84}" destId="{071A3E54-FDD6-4603-9CDD-FC47649BCFE1}" srcOrd="1" destOrd="0" presId="urn:microsoft.com/office/officeart/2008/layout/VerticalCurvedList"/>
    <dgm:cxn modelId="{4744CDBC-CEC7-426B-A8A0-54F12201BC4A}" type="presParOf" srcId="{2564CB37-F9CF-40E4-A6EA-D5409D8CAA84}" destId="{99F04376-3329-4099-9202-C22186EEEA92}" srcOrd="2" destOrd="0" presId="urn:microsoft.com/office/officeart/2008/layout/VerticalCurvedList"/>
    <dgm:cxn modelId="{CFC7266E-0BE9-444E-AA1D-23B859AB4105}" type="presParOf" srcId="{99F04376-3329-4099-9202-C22186EEEA92}" destId="{2C47EDDD-406C-4622-A6BA-DBD51C2C2ACF}" srcOrd="0" destOrd="0" presId="urn:microsoft.com/office/officeart/2008/layout/VerticalCurvedList"/>
    <dgm:cxn modelId="{2195086C-0B10-4C85-8A5A-0A67CBBC0A15}" type="presParOf" srcId="{2564CB37-F9CF-40E4-A6EA-D5409D8CAA84}" destId="{81B01139-2462-40F5-85F6-939FFFCF42BE}" srcOrd="3" destOrd="0" presId="urn:microsoft.com/office/officeart/2008/layout/VerticalCurvedList"/>
    <dgm:cxn modelId="{CE08E946-752E-4686-8C33-FE2CAE178EB2}" type="presParOf" srcId="{2564CB37-F9CF-40E4-A6EA-D5409D8CAA84}" destId="{ECBA6E6A-FFA8-4A29-8B74-B5DB6C2AD379}" srcOrd="4" destOrd="0" presId="urn:microsoft.com/office/officeart/2008/layout/VerticalCurvedList"/>
    <dgm:cxn modelId="{19A8D08E-39B8-43CD-9241-85FD1A9DD720}" type="presParOf" srcId="{ECBA6E6A-FFA8-4A29-8B74-B5DB6C2AD379}" destId="{BC685A4E-543B-4A50-9182-D9BA876B5257}" srcOrd="0" destOrd="0" presId="urn:microsoft.com/office/officeart/2008/layout/VerticalCurvedList"/>
    <dgm:cxn modelId="{E06ACE77-B2F6-499A-993C-22BD8EA45E45}" type="presParOf" srcId="{2564CB37-F9CF-40E4-A6EA-D5409D8CAA84}" destId="{D281BF65-D109-47E6-8A7A-E9916E69052F}" srcOrd="5" destOrd="0" presId="urn:microsoft.com/office/officeart/2008/layout/VerticalCurvedList"/>
    <dgm:cxn modelId="{8E7A7B0F-F862-4624-A57C-992DA0815771}" type="presParOf" srcId="{2564CB37-F9CF-40E4-A6EA-D5409D8CAA84}" destId="{534B6838-E858-49EA-AE2D-37B778441D86}" srcOrd="6" destOrd="0" presId="urn:microsoft.com/office/officeart/2008/layout/VerticalCurvedList"/>
    <dgm:cxn modelId="{73844B93-9096-4A6F-B18A-EBDE895E5237}" type="presParOf" srcId="{534B6838-E858-49EA-AE2D-37B778441D86}" destId="{E34C53E2-5B32-489C-B708-7A7EC9647604}" srcOrd="0" destOrd="0" presId="urn:microsoft.com/office/officeart/2008/layout/VerticalCurvedList"/>
    <dgm:cxn modelId="{A78660A3-5536-44EC-BF14-337EA286603D}" type="presParOf" srcId="{2564CB37-F9CF-40E4-A6EA-D5409D8CAA84}" destId="{3486FAA7-8B06-44E1-87AF-611D5AD3EE6A}" srcOrd="7" destOrd="0" presId="urn:microsoft.com/office/officeart/2008/layout/VerticalCurvedList"/>
    <dgm:cxn modelId="{B98A8014-BDD3-4BB1-95EF-4EB3AE4CEE42}" type="presParOf" srcId="{2564CB37-F9CF-40E4-A6EA-D5409D8CAA84}" destId="{6C35BD52-6636-482E-8D47-C64BF504F85B}" srcOrd="8" destOrd="0" presId="urn:microsoft.com/office/officeart/2008/layout/VerticalCurvedList"/>
    <dgm:cxn modelId="{A71832AB-9FDD-4FAC-BFA1-0451B4E6221F}" type="presParOf" srcId="{6C35BD52-6636-482E-8D47-C64BF504F85B}" destId="{788937F4-1935-47E9-A34A-018D56573C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3F9F24-FE68-4CE6-80D8-A7D398FCBF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91E9D-9641-4453-9C84-05B6EA5B554B}">
      <dgm:prSet/>
      <dgm:spPr>
        <a:solidFill>
          <a:schemeClr val="tx1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ОСНОВНЫЕ НАПРАВЛЕНИЯ ДЕЯТЕЛЬНОСТИ </a:t>
          </a:r>
          <a:endParaRPr lang="ru-RU" dirty="0">
            <a:solidFill>
              <a:srgbClr val="7030A0"/>
            </a:solidFill>
          </a:endParaRPr>
        </a:p>
      </dgm:t>
    </dgm:pt>
    <dgm:pt modelId="{E5532E6A-3E48-4BC6-A803-17D899A429B3}" type="parTrans" cxnId="{B5CDEED9-D8B4-40EE-97B0-0AC20E938C9E}">
      <dgm:prSet/>
      <dgm:spPr/>
      <dgm:t>
        <a:bodyPr/>
        <a:lstStyle/>
        <a:p>
          <a:endParaRPr lang="ru-RU"/>
        </a:p>
      </dgm:t>
    </dgm:pt>
    <dgm:pt modelId="{C48574F7-2341-47D0-9D3C-33788C1AF1A0}" type="sibTrans" cxnId="{B5CDEED9-D8B4-40EE-97B0-0AC20E938C9E}">
      <dgm:prSet/>
      <dgm:spPr/>
      <dgm:t>
        <a:bodyPr/>
        <a:lstStyle/>
        <a:p>
          <a:endParaRPr lang="ru-RU"/>
        </a:p>
      </dgm:t>
    </dgm:pt>
    <dgm:pt modelId="{1AFA4D86-747E-4C1A-918A-77890E06B648}">
      <dgm:prSet/>
      <dgm:spPr>
        <a:solidFill>
          <a:srgbClr val="35B19D"/>
        </a:solidFill>
      </dgm:spPr>
      <dgm:t>
        <a:bodyPr/>
        <a:lstStyle/>
        <a:p>
          <a:pPr rtl="0"/>
          <a:r>
            <a:rPr lang="ru-RU" dirty="0" smtClean="0"/>
            <a:t>Финансовая </a:t>
          </a:r>
          <a:r>
            <a:rPr lang="en-US" dirty="0" smtClean="0"/>
            <a:t>(</a:t>
          </a:r>
          <a:r>
            <a:rPr lang="ru-RU" dirty="0" smtClean="0"/>
            <a:t>гарантийная) поддержка</a:t>
          </a:r>
          <a:endParaRPr lang="ru-RU" dirty="0"/>
        </a:p>
      </dgm:t>
    </dgm:pt>
    <dgm:pt modelId="{48E296D6-C465-401C-94D8-6EB51150EFDA}" type="parTrans" cxnId="{F0D66EB3-AE21-4F8D-A9DE-88E036B23B4E}">
      <dgm:prSet/>
      <dgm:spPr/>
      <dgm:t>
        <a:bodyPr/>
        <a:lstStyle/>
        <a:p>
          <a:endParaRPr lang="ru-RU"/>
        </a:p>
      </dgm:t>
    </dgm:pt>
    <dgm:pt modelId="{57F43CCA-4C0E-4587-9626-76607F8582FA}" type="sibTrans" cxnId="{F0D66EB3-AE21-4F8D-A9DE-88E036B23B4E}">
      <dgm:prSet/>
      <dgm:spPr/>
      <dgm:t>
        <a:bodyPr/>
        <a:lstStyle/>
        <a:p>
          <a:endParaRPr lang="ru-RU"/>
        </a:p>
      </dgm:t>
    </dgm:pt>
    <dgm:pt modelId="{720AACE0-4784-40E5-89E7-51459E8244A3}">
      <dgm:prSet/>
      <dgm:spPr>
        <a:solidFill>
          <a:srgbClr val="35B19D"/>
        </a:solidFill>
      </dgm:spPr>
      <dgm:t>
        <a:bodyPr/>
        <a:lstStyle/>
        <a:p>
          <a:pPr rtl="0"/>
          <a:r>
            <a:rPr lang="ru-RU" dirty="0" smtClean="0"/>
            <a:t>Мероприятия по увеличению доли закупок у субъектов МСП</a:t>
          </a:r>
          <a:endParaRPr lang="ru-RU" dirty="0"/>
        </a:p>
      </dgm:t>
    </dgm:pt>
    <dgm:pt modelId="{BFF8BC1F-C18B-4593-9B14-30368FEAA7FB}" type="parTrans" cxnId="{7BBF2F33-EEBB-421F-8846-ABF064E9C071}">
      <dgm:prSet/>
      <dgm:spPr/>
      <dgm:t>
        <a:bodyPr/>
        <a:lstStyle/>
        <a:p>
          <a:endParaRPr lang="ru-RU"/>
        </a:p>
      </dgm:t>
    </dgm:pt>
    <dgm:pt modelId="{7949B130-685D-469F-850D-A109709EF4AB}" type="sibTrans" cxnId="{7BBF2F33-EEBB-421F-8846-ABF064E9C071}">
      <dgm:prSet/>
      <dgm:spPr/>
      <dgm:t>
        <a:bodyPr/>
        <a:lstStyle/>
        <a:p>
          <a:endParaRPr lang="ru-RU"/>
        </a:p>
      </dgm:t>
    </dgm:pt>
    <dgm:pt modelId="{F1CF10A9-7B5A-43D1-8141-E8690C47AB1A}">
      <dgm:prSet/>
      <dgm:spPr>
        <a:solidFill>
          <a:srgbClr val="35B19D"/>
        </a:solidFill>
      </dgm:spPr>
      <dgm:t>
        <a:bodyPr/>
        <a:lstStyle/>
        <a:p>
          <a:pPr rtl="0"/>
          <a:r>
            <a:rPr lang="ru-RU" dirty="0" smtClean="0"/>
            <a:t>Маркетинговая и информационная поддержка</a:t>
          </a:r>
          <a:endParaRPr lang="ru-RU" dirty="0"/>
        </a:p>
      </dgm:t>
    </dgm:pt>
    <dgm:pt modelId="{CE569C92-BDB5-41E6-BE0D-C4A7A2277860}" type="parTrans" cxnId="{7BE12C8E-56A5-4011-AB37-E0BC83CE8C2D}">
      <dgm:prSet/>
      <dgm:spPr/>
      <dgm:t>
        <a:bodyPr/>
        <a:lstStyle/>
        <a:p>
          <a:endParaRPr lang="ru-RU"/>
        </a:p>
      </dgm:t>
    </dgm:pt>
    <dgm:pt modelId="{E3258050-0E05-4C2B-BBA3-A560F9D0DD09}" type="sibTrans" cxnId="{7BE12C8E-56A5-4011-AB37-E0BC83CE8C2D}">
      <dgm:prSet/>
      <dgm:spPr/>
      <dgm:t>
        <a:bodyPr/>
        <a:lstStyle/>
        <a:p>
          <a:endParaRPr lang="ru-RU"/>
        </a:p>
      </dgm:t>
    </dgm:pt>
    <dgm:pt modelId="{C3D91B8B-C47F-4504-AB7C-9BB4876525D0}">
      <dgm:prSet/>
      <dgm:spPr>
        <a:solidFill>
          <a:srgbClr val="35B19D"/>
        </a:solidFill>
      </dgm:spPr>
      <dgm:t>
        <a:bodyPr/>
        <a:lstStyle/>
        <a:p>
          <a:pPr rtl="0"/>
          <a:r>
            <a:rPr lang="ru-RU" dirty="0" smtClean="0"/>
            <a:t>Имущественная поддержка</a:t>
          </a:r>
          <a:endParaRPr lang="ru-RU" dirty="0"/>
        </a:p>
      </dgm:t>
    </dgm:pt>
    <dgm:pt modelId="{2E2BF961-5C32-4F61-BCD6-BCC2FC54412D}" type="parTrans" cxnId="{F7F72CDD-CCD7-4AFE-B051-43832CA47AB8}">
      <dgm:prSet/>
      <dgm:spPr/>
      <dgm:t>
        <a:bodyPr/>
        <a:lstStyle/>
        <a:p>
          <a:endParaRPr lang="ru-RU"/>
        </a:p>
      </dgm:t>
    </dgm:pt>
    <dgm:pt modelId="{C3DD708E-931A-4D9F-968B-14B76BE667E9}" type="sibTrans" cxnId="{F7F72CDD-CCD7-4AFE-B051-43832CA47AB8}">
      <dgm:prSet/>
      <dgm:spPr/>
      <dgm:t>
        <a:bodyPr/>
        <a:lstStyle/>
        <a:p>
          <a:endParaRPr lang="ru-RU"/>
        </a:p>
      </dgm:t>
    </dgm:pt>
    <dgm:pt modelId="{BB0312C5-4B53-442B-92FC-C1E45BCBD5D2}">
      <dgm:prSet/>
      <dgm:spPr>
        <a:solidFill>
          <a:srgbClr val="35B19D"/>
        </a:solidFill>
      </dgm:spPr>
      <dgm:t>
        <a:bodyPr/>
        <a:lstStyle/>
        <a:p>
          <a:pPr rtl="0"/>
          <a:r>
            <a:rPr lang="ru-RU" dirty="0" smtClean="0"/>
            <a:t>Правовая поддержка</a:t>
          </a:r>
          <a:endParaRPr lang="ru-RU" dirty="0"/>
        </a:p>
      </dgm:t>
    </dgm:pt>
    <dgm:pt modelId="{8D52E374-6D54-4448-A22D-F960B0798C66}" type="parTrans" cxnId="{8837826C-D50B-4C79-8287-14A35AE46EBC}">
      <dgm:prSet/>
      <dgm:spPr/>
      <dgm:t>
        <a:bodyPr/>
        <a:lstStyle/>
        <a:p>
          <a:endParaRPr lang="ru-RU"/>
        </a:p>
      </dgm:t>
    </dgm:pt>
    <dgm:pt modelId="{B6EAB593-2D14-4715-86B7-EF7D7B3C73E6}" type="sibTrans" cxnId="{8837826C-D50B-4C79-8287-14A35AE46EBC}">
      <dgm:prSet/>
      <dgm:spPr/>
      <dgm:t>
        <a:bodyPr/>
        <a:lstStyle/>
        <a:p>
          <a:endParaRPr lang="ru-RU"/>
        </a:p>
      </dgm:t>
    </dgm:pt>
    <dgm:pt modelId="{F19FFEFF-11E3-4876-8A52-E73EACD3A391}" type="pres">
      <dgm:prSet presAssocID="{AC3F9F24-FE68-4CE6-80D8-A7D398FCBF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1443B4-8128-416B-80B9-176F6294394B}" type="pres">
      <dgm:prSet presAssocID="{AC3F9F24-FE68-4CE6-80D8-A7D398FCBF1B}" presName="Name1" presStyleCnt="0"/>
      <dgm:spPr/>
    </dgm:pt>
    <dgm:pt modelId="{F0D50179-EFC8-40AB-9BE6-6C8F6ECA66B3}" type="pres">
      <dgm:prSet presAssocID="{AC3F9F24-FE68-4CE6-80D8-A7D398FCBF1B}" presName="cycle" presStyleCnt="0"/>
      <dgm:spPr/>
    </dgm:pt>
    <dgm:pt modelId="{A1F18A6D-9537-4928-890A-A0AECB71FE7F}" type="pres">
      <dgm:prSet presAssocID="{AC3F9F24-FE68-4CE6-80D8-A7D398FCBF1B}" presName="srcNode" presStyleLbl="node1" presStyleIdx="0" presStyleCnt="6"/>
      <dgm:spPr/>
    </dgm:pt>
    <dgm:pt modelId="{98F7ADEA-EF5F-43A4-8E6B-6BE1A44EFD7B}" type="pres">
      <dgm:prSet presAssocID="{AC3F9F24-FE68-4CE6-80D8-A7D398FCBF1B}" presName="conn" presStyleLbl="parChTrans1D2" presStyleIdx="0" presStyleCnt="1"/>
      <dgm:spPr/>
      <dgm:t>
        <a:bodyPr/>
        <a:lstStyle/>
        <a:p>
          <a:endParaRPr lang="ru-RU"/>
        </a:p>
      </dgm:t>
    </dgm:pt>
    <dgm:pt modelId="{8D9A6E70-3172-4B09-81FF-1759DA9FA53F}" type="pres">
      <dgm:prSet presAssocID="{AC3F9F24-FE68-4CE6-80D8-A7D398FCBF1B}" presName="extraNode" presStyleLbl="node1" presStyleIdx="0" presStyleCnt="6"/>
      <dgm:spPr/>
    </dgm:pt>
    <dgm:pt modelId="{0303537D-6907-40D1-8537-E5B27D6F3135}" type="pres">
      <dgm:prSet presAssocID="{AC3F9F24-FE68-4CE6-80D8-A7D398FCBF1B}" presName="dstNode" presStyleLbl="node1" presStyleIdx="0" presStyleCnt="6"/>
      <dgm:spPr/>
    </dgm:pt>
    <dgm:pt modelId="{6728CFA4-0CC3-4BB0-A07A-F589D98A4817}" type="pres">
      <dgm:prSet presAssocID="{8C791E9D-9641-4453-9C84-05B6EA5B554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7B4BA-66F3-4266-B05E-F15ABBB20228}" type="pres">
      <dgm:prSet presAssocID="{8C791E9D-9641-4453-9C84-05B6EA5B554B}" presName="accent_1" presStyleCnt="0"/>
      <dgm:spPr/>
    </dgm:pt>
    <dgm:pt modelId="{DF1B7A72-36C1-4729-99F7-338F241F75E3}" type="pres">
      <dgm:prSet presAssocID="{8C791E9D-9641-4453-9C84-05B6EA5B554B}" presName="accentRepeatNode" presStyleLbl="solidFgAcc1" presStyleIdx="0" presStyleCnt="6"/>
      <dgm:spPr/>
    </dgm:pt>
    <dgm:pt modelId="{FADF1F06-E58C-4916-98BC-961D2D06CFF0}" type="pres">
      <dgm:prSet presAssocID="{1AFA4D86-747E-4C1A-918A-77890E06B64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0AB32-8021-49B8-8881-70E33480E797}" type="pres">
      <dgm:prSet presAssocID="{1AFA4D86-747E-4C1A-918A-77890E06B648}" presName="accent_2" presStyleCnt="0"/>
      <dgm:spPr/>
    </dgm:pt>
    <dgm:pt modelId="{B37B27CF-A588-48CA-812F-C08BF01C5D15}" type="pres">
      <dgm:prSet presAssocID="{1AFA4D86-747E-4C1A-918A-77890E06B648}" presName="accentRepeatNode" presStyleLbl="solidFgAcc1" presStyleIdx="1" presStyleCnt="6"/>
      <dgm:spPr/>
    </dgm:pt>
    <dgm:pt modelId="{F865D71C-DD1C-499B-9C29-4E8892A2B5A9}" type="pres">
      <dgm:prSet presAssocID="{720AACE0-4784-40E5-89E7-51459E8244A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E41F6-E4DF-4C61-B82A-A805959FDD9C}" type="pres">
      <dgm:prSet presAssocID="{720AACE0-4784-40E5-89E7-51459E8244A3}" presName="accent_3" presStyleCnt="0"/>
      <dgm:spPr/>
    </dgm:pt>
    <dgm:pt modelId="{574C5D11-764C-4DC2-99C8-FC4D2927935F}" type="pres">
      <dgm:prSet presAssocID="{720AACE0-4784-40E5-89E7-51459E8244A3}" presName="accentRepeatNode" presStyleLbl="solidFgAcc1" presStyleIdx="2" presStyleCnt="6"/>
      <dgm:spPr/>
    </dgm:pt>
    <dgm:pt modelId="{97E3C4AB-2171-4841-AF1B-1D40794815F0}" type="pres">
      <dgm:prSet presAssocID="{F1CF10A9-7B5A-43D1-8141-E8690C47AB1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5FA31-BC05-48A5-AE07-225D776562ED}" type="pres">
      <dgm:prSet presAssocID="{F1CF10A9-7B5A-43D1-8141-E8690C47AB1A}" presName="accent_4" presStyleCnt="0"/>
      <dgm:spPr/>
    </dgm:pt>
    <dgm:pt modelId="{459E7CBE-95B7-4A1D-97C6-4EE9B8EB79D7}" type="pres">
      <dgm:prSet presAssocID="{F1CF10A9-7B5A-43D1-8141-E8690C47AB1A}" presName="accentRepeatNode" presStyleLbl="solidFgAcc1" presStyleIdx="3" presStyleCnt="6"/>
      <dgm:spPr/>
    </dgm:pt>
    <dgm:pt modelId="{A807219C-0E58-423D-99BB-88B4EC003E46}" type="pres">
      <dgm:prSet presAssocID="{C3D91B8B-C47F-4504-AB7C-9BB4876525D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4ADC5-6FD4-4C12-92BD-C9FD22FB8E55}" type="pres">
      <dgm:prSet presAssocID="{C3D91B8B-C47F-4504-AB7C-9BB4876525D0}" presName="accent_5" presStyleCnt="0"/>
      <dgm:spPr/>
    </dgm:pt>
    <dgm:pt modelId="{11D8B6B0-2072-4D35-AEDB-F874D1C4FD25}" type="pres">
      <dgm:prSet presAssocID="{C3D91B8B-C47F-4504-AB7C-9BB4876525D0}" presName="accentRepeatNode" presStyleLbl="solidFgAcc1" presStyleIdx="4" presStyleCnt="6"/>
      <dgm:spPr/>
    </dgm:pt>
    <dgm:pt modelId="{231B627C-DB7E-4F6A-9D5E-6E9664915B95}" type="pres">
      <dgm:prSet presAssocID="{BB0312C5-4B53-442B-92FC-C1E45BCBD5D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7EC4C-4D08-49FE-9893-05083F4C1BA1}" type="pres">
      <dgm:prSet presAssocID="{BB0312C5-4B53-442B-92FC-C1E45BCBD5D2}" presName="accent_6" presStyleCnt="0"/>
      <dgm:spPr/>
    </dgm:pt>
    <dgm:pt modelId="{E6F25AE3-7E8E-4785-B385-7ED875DF2B8A}" type="pres">
      <dgm:prSet presAssocID="{BB0312C5-4B53-442B-92FC-C1E45BCBD5D2}" presName="accentRepeatNode" presStyleLbl="solidFgAcc1" presStyleIdx="5" presStyleCnt="6"/>
      <dgm:spPr/>
    </dgm:pt>
  </dgm:ptLst>
  <dgm:cxnLst>
    <dgm:cxn modelId="{554A83AE-4FEF-4CE2-B4B3-DC812EDF893D}" type="presOf" srcId="{8C791E9D-9641-4453-9C84-05B6EA5B554B}" destId="{6728CFA4-0CC3-4BB0-A07A-F589D98A4817}" srcOrd="0" destOrd="0" presId="urn:microsoft.com/office/officeart/2008/layout/VerticalCurvedList"/>
    <dgm:cxn modelId="{F7F72CDD-CCD7-4AFE-B051-43832CA47AB8}" srcId="{AC3F9F24-FE68-4CE6-80D8-A7D398FCBF1B}" destId="{C3D91B8B-C47F-4504-AB7C-9BB4876525D0}" srcOrd="4" destOrd="0" parTransId="{2E2BF961-5C32-4F61-BCD6-BCC2FC54412D}" sibTransId="{C3DD708E-931A-4D9F-968B-14B76BE667E9}"/>
    <dgm:cxn modelId="{E191CDDA-25A0-45DC-AD3B-59F81AFF41E1}" type="presOf" srcId="{F1CF10A9-7B5A-43D1-8141-E8690C47AB1A}" destId="{97E3C4AB-2171-4841-AF1B-1D40794815F0}" srcOrd="0" destOrd="0" presId="urn:microsoft.com/office/officeart/2008/layout/VerticalCurvedList"/>
    <dgm:cxn modelId="{8D7749F8-F4AB-4198-87F4-1B311FB89168}" type="presOf" srcId="{BB0312C5-4B53-442B-92FC-C1E45BCBD5D2}" destId="{231B627C-DB7E-4F6A-9D5E-6E9664915B95}" srcOrd="0" destOrd="0" presId="urn:microsoft.com/office/officeart/2008/layout/VerticalCurvedList"/>
    <dgm:cxn modelId="{8837826C-D50B-4C79-8287-14A35AE46EBC}" srcId="{AC3F9F24-FE68-4CE6-80D8-A7D398FCBF1B}" destId="{BB0312C5-4B53-442B-92FC-C1E45BCBD5D2}" srcOrd="5" destOrd="0" parTransId="{8D52E374-6D54-4448-A22D-F960B0798C66}" sibTransId="{B6EAB593-2D14-4715-86B7-EF7D7B3C73E6}"/>
    <dgm:cxn modelId="{7BE12C8E-56A5-4011-AB37-E0BC83CE8C2D}" srcId="{AC3F9F24-FE68-4CE6-80D8-A7D398FCBF1B}" destId="{F1CF10A9-7B5A-43D1-8141-E8690C47AB1A}" srcOrd="3" destOrd="0" parTransId="{CE569C92-BDB5-41E6-BE0D-C4A7A2277860}" sibTransId="{E3258050-0E05-4C2B-BBA3-A560F9D0DD09}"/>
    <dgm:cxn modelId="{F0D66EB3-AE21-4F8D-A9DE-88E036B23B4E}" srcId="{AC3F9F24-FE68-4CE6-80D8-A7D398FCBF1B}" destId="{1AFA4D86-747E-4C1A-918A-77890E06B648}" srcOrd="1" destOrd="0" parTransId="{48E296D6-C465-401C-94D8-6EB51150EFDA}" sibTransId="{57F43CCA-4C0E-4587-9626-76607F8582FA}"/>
    <dgm:cxn modelId="{B5CDEED9-D8B4-40EE-97B0-0AC20E938C9E}" srcId="{AC3F9F24-FE68-4CE6-80D8-A7D398FCBF1B}" destId="{8C791E9D-9641-4453-9C84-05B6EA5B554B}" srcOrd="0" destOrd="0" parTransId="{E5532E6A-3E48-4BC6-A803-17D899A429B3}" sibTransId="{C48574F7-2341-47D0-9D3C-33788C1AF1A0}"/>
    <dgm:cxn modelId="{87154F09-4FF6-40DA-A607-75158156A5DD}" type="presOf" srcId="{1AFA4D86-747E-4C1A-918A-77890E06B648}" destId="{FADF1F06-E58C-4916-98BC-961D2D06CFF0}" srcOrd="0" destOrd="0" presId="urn:microsoft.com/office/officeart/2008/layout/VerticalCurvedList"/>
    <dgm:cxn modelId="{73ABF235-7101-49E6-96D8-1007E9C83574}" type="presOf" srcId="{720AACE0-4784-40E5-89E7-51459E8244A3}" destId="{F865D71C-DD1C-499B-9C29-4E8892A2B5A9}" srcOrd="0" destOrd="0" presId="urn:microsoft.com/office/officeart/2008/layout/VerticalCurvedList"/>
    <dgm:cxn modelId="{02D7C960-81E3-4F89-9D4E-E0B58EB659F3}" type="presOf" srcId="{C3D91B8B-C47F-4504-AB7C-9BB4876525D0}" destId="{A807219C-0E58-423D-99BB-88B4EC003E46}" srcOrd="0" destOrd="0" presId="urn:microsoft.com/office/officeart/2008/layout/VerticalCurvedList"/>
    <dgm:cxn modelId="{99E84B8A-0F64-4FA9-97A0-64B7020269C1}" type="presOf" srcId="{C48574F7-2341-47D0-9D3C-33788C1AF1A0}" destId="{98F7ADEA-EF5F-43A4-8E6B-6BE1A44EFD7B}" srcOrd="0" destOrd="0" presId="urn:microsoft.com/office/officeart/2008/layout/VerticalCurvedList"/>
    <dgm:cxn modelId="{FFD5E78A-8BEF-484C-AF02-E46964CBE262}" type="presOf" srcId="{AC3F9F24-FE68-4CE6-80D8-A7D398FCBF1B}" destId="{F19FFEFF-11E3-4876-8A52-E73EACD3A391}" srcOrd="0" destOrd="0" presId="urn:microsoft.com/office/officeart/2008/layout/VerticalCurvedList"/>
    <dgm:cxn modelId="{7BBF2F33-EEBB-421F-8846-ABF064E9C071}" srcId="{AC3F9F24-FE68-4CE6-80D8-A7D398FCBF1B}" destId="{720AACE0-4784-40E5-89E7-51459E8244A3}" srcOrd="2" destOrd="0" parTransId="{BFF8BC1F-C18B-4593-9B14-30368FEAA7FB}" sibTransId="{7949B130-685D-469F-850D-A109709EF4AB}"/>
    <dgm:cxn modelId="{CE49750B-7263-4A48-BFD5-2265BEA63D24}" type="presParOf" srcId="{F19FFEFF-11E3-4876-8A52-E73EACD3A391}" destId="{331443B4-8128-416B-80B9-176F6294394B}" srcOrd="0" destOrd="0" presId="urn:microsoft.com/office/officeart/2008/layout/VerticalCurvedList"/>
    <dgm:cxn modelId="{21AE43B2-9B57-45F2-AE7C-1BC7C99064CC}" type="presParOf" srcId="{331443B4-8128-416B-80B9-176F6294394B}" destId="{F0D50179-EFC8-40AB-9BE6-6C8F6ECA66B3}" srcOrd="0" destOrd="0" presId="urn:microsoft.com/office/officeart/2008/layout/VerticalCurvedList"/>
    <dgm:cxn modelId="{8A3A9874-EE82-459A-A3A3-BBD42D75C8D6}" type="presParOf" srcId="{F0D50179-EFC8-40AB-9BE6-6C8F6ECA66B3}" destId="{A1F18A6D-9537-4928-890A-A0AECB71FE7F}" srcOrd="0" destOrd="0" presId="urn:microsoft.com/office/officeart/2008/layout/VerticalCurvedList"/>
    <dgm:cxn modelId="{014E3304-56F3-4FA3-944E-C39941B4BE18}" type="presParOf" srcId="{F0D50179-EFC8-40AB-9BE6-6C8F6ECA66B3}" destId="{98F7ADEA-EF5F-43A4-8E6B-6BE1A44EFD7B}" srcOrd="1" destOrd="0" presId="urn:microsoft.com/office/officeart/2008/layout/VerticalCurvedList"/>
    <dgm:cxn modelId="{6290B73C-6244-43E2-85AB-4271D7F42B4F}" type="presParOf" srcId="{F0D50179-EFC8-40AB-9BE6-6C8F6ECA66B3}" destId="{8D9A6E70-3172-4B09-81FF-1759DA9FA53F}" srcOrd="2" destOrd="0" presId="urn:microsoft.com/office/officeart/2008/layout/VerticalCurvedList"/>
    <dgm:cxn modelId="{1C461A37-F56B-4144-B9AD-C955BC9179E5}" type="presParOf" srcId="{F0D50179-EFC8-40AB-9BE6-6C8F6ECA66B3}" destId="{0303537D-6907-40D1-8537-E5B27D6F3135}" srcOrd="3" destOrd="0" presId="urn:microsoft.com/office/officeart/2008/layout/VerticalCurvedList"/>
    <dgm:cxn modelId="{454687AA-11BC-4505-8072-B74CCC9165DC}" type="presParOf" srcId="{331443B4-8128-416B-80B9-176F6294394B}" destId="{6728CFA4-0CC3-4BB0-A07A-F589D98A4817}" srcOrd="1" destOrd="0" presId="urn:microsoft.com/office/officeart/2008/layout/VerticalCurvedList"/>
    <dgm:cxn modelId="{AB5C6BE6-C40A-4CA4-BED3-9FACA9968E31}" type="presParOf" srcId="{331443B4-8128-416B-80B9-176F6294394B}" destId="{9A37B4BA-66F3-4266-B05E-F15ABBB20228}" srcOrd="2" destOrd="0" presId="urn:microsoft.com/office/officeart/2008/layout/VerticalCurvedList"/>
    <dgm:cxn modelId="{33A70CA7-4A2C-46C0-AA5C-890AB991C5B6}" type="presParOf" srcId="{9A37B4BA-66F3-4266-B05E-F15ABBB20228}" destId="{DF1B7A72-36C1-4729-99F7-338F241F75E3}" srcOrd="0" destOrd="0" presId="urn:microsoft.com/office/officeart/2008/layout/VerticalCurvedList"/>
    <dgm:cxn modelId="{5AC8CE6F-EADF-471C-A482-2507C2504BBA}" type="presParOf" srcId="{331443B4-8128-416B-80B9-176F6294394B}" destId="{FADF1F06-E58C-4916-98BC-961D2D06CFF0}" srcOrd="3" destOrd="0" presId="urn:microsoft.com/office/officeart/2008/layout/VerticalCurvedList"/>
    <dgm:cxn modelId="{54D5C21A-AC19-4350-9ABF-1C043A177A6A}" type="presParOf" srcId="{331443B4-8128-416B-80B9-176F6294394B}" destId="{9520AB32-8021-49B8-8881-70E33480E797}" srcOrd="4" destOrd="0" presId="urn:microsoft.com/office/officeart/2008/layout/VerticalCurvedList"/>
    <dgm:cxn modelId="{3F7B2499-6554-46CF-9E08-34710881BF1C}" type="presParOf" srcId="{9520AB32-8021-49B8-8881-70E33480E797}" destId="{B37B27CF-A588-48CA-812F-C08BF01C5D15}" srcOrd="0" destOrd="0" presId="urn:microsoft.com/office/officeart/2008/layout/VerticalCurvedList"/>
    <dgm:cxn modelId="{ABAD3525-F2FF-4E95-8892-4DD346B003C5}" type="presParOf" srcId="{331443B4-8128-416B-80B9-176F6294394B}" destId="{F865D71C-DD1C-499B-9C29-4E8892A2B5A9}" srcOrd="5" destOrd="0" presId="urn:microsoft.com/office/officeart/2008/layout/VerticalCurvedList"/>
    <dgm:cxn modelId="{448607E5-20D2-422D-A157-AB229F9FC28D}" type="presParOf" srcId="{331443B4-8128-416B-80B9-176F6294394B}" destId="{1BBE41F6-E4DF-4C61-B82A-A805959FDD9C}" srcOrd="6" destOrd="0" presId="urn:microsoft.com/office/officeart/2008/layout/VerticalCurvedList"/>
    <dgm:cxn modelId="{E030B2BB-F91C-4932-AE83-168D625807AE}" type="presParOf" srcId="{1BBE41F6-E4DF-4C61-B82A-A805959FDD9C}" destId="{574C5D11-764C-4DC2-99C8-FC4D2927935F}" srcOrd="0" destOrd="0" presId="urn:microsoft.com/office/officeart/2008/layout/VerticalCurvedList"/>
    <dgm:cxn modelId="{770D1C5A-B727-4DBF-B994-52C6F5BE86C9}" type="presParOf" srcId="{331443B4-8128-416B-80B9-176F6294394B}" destId="{97E3C4AB-2171-4841-AF1B-1D40794815F0}" srcOrd="7" destOrd="0" presId="urn:microsoft.com/office/officeart/2008/layout/VerticalCurvedList"/>
    <dgm:cxn modelId="{3DCA490C-59AD-48C1-870F-54EF9A8A3AE4}" type="presParOf" srcId="{331443B4-8128-416B-80B9-176F6294394B}" destId="{9A05FA31-BC05-48A5-AE07-225D776562ED}" srcOrd="8" destOrd="0" presId="urn:microsoft.com/office/officeart/2008/layout/VerticalCurvedList"/>
    <dgm:cxn modelId="{94D929AF-84B1-4929-B3B8-F1C0A53E6FD3}" type="presParOf" srcId="{9A05FA31-BC05-48A5-AE07-225D776562ED}" destId="{459E7CBE-95B7-4A1D-97C6-4EE9B8EB79D7}" srcOrd="0" destOrd="0" presId="urn:microsoft.com/office/officeart/2008/layout/VerticalCurvedList"/>
    <dgm:cxn modelId="{7E3FCE26-9009-480B-A77A-CADBBE5ECBE7}" type="presParOf" srcId="{331443B4-8128-416B-80B9-176F6294394B}" destId="{A807219C-0E58-423D-99BB-88B4EC003E46}" srcOrd="9" destOrd="0" presId="urn:microsoft.com/office/officeart/2008/layout/VerticalCurvedList"/>
    <dgm:cxn modelId="{C6783683-3B2F-454A-BF90-43549BDF72E6}" type="presParOf" srcId="{331443B4-8128-416B-80B9-176F6294394B}" destId="{1624ADC5-6FD4-4C12-92BD-C9FD22FB8E55}" srcOrd="10" destOrd="0" presId="urn:microsoft.com/office/officeart/2008/layout/VerticalCurvedList"/>
    <dgm:cxn modelId="{87E164A5-8CDC-40AD-9D91-773771CFC5A4}" type="presParOf" srcId="{1624ADC5-6FD4-4C12-92BD-C9FD22FB8E55}" destId="{11D8B6B0-2072-4D35-AEDB-F874D1C4FD25}" srcOrd="0" destOrd="0" presId="urn:microsoft.com/office/officeart/2008/layout/VerticalCurvedList"/>
    <dgm:cxn modelId="{15266A4E-834E-47A3-A4CF-A8DC2D9973B9}" type="presParOf" srcId="{331443B4-8128-416B-80B9-176F6294394B}" destId="{231B627C-DB7E-4F6A-9D5E-6E9664915B95}" srcOrd="11" destOrd="0" presId="urn:microsoft.com/office/officeart/2008/layout/VerticalCurvedList"/>
    <dgm:cxn modelId="{E63E8734-2A3A-4998-A167-C62DC1CC99C2}" type="presParOf" srcId="{331443B4-8128-416B-80B9-176F6294394B}" destId="{A607EC4C-4D08-49FE-9893-05083F4C1BA1}" srcOrd="12" destOrd="0" presId="urn:microsoft.com/office/officeart/2008/layout/VerticalCurvedList"/>
    <dgm:cxn modelId="{5628E37F-7812-4EB9-828E-8F3CC0D115B2}" type="presParOf" srcId="{A607EC4C-4D08-49FE-9893-05083F4C1BA1}" destId="{E6F25AE3-7E8E-4785-B385-7ED875DF2B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FE4EAD-2BD5-4A12-81EC-CA65245BDF4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A54941-D552-45CE-8293-E8C25E4ACC5B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800" b="1" dirty="0" smtClean="0"/>
            <a:t>Пущинский </a:t>
          </a:r>
          <a:r>
            <a:rPr lang="ru-RU" sz="800" b="1" dirty="0" err="1" smtClean="0"/>
            <a:t>биотехноло-гический</a:t>
          </a:r>
          <a:r>
            <a:rPr lang="ru-RU" sz="800" b="1" dirty="0" smtClean="0"/>
            <a:t> кластер</a:t>
          </a:r>
          <a:endParaRPr lang="ru-RU" sz="800" b="1" dirty="0"/>
        </a:p>
      </dgm:t>
    </dgm:pt>
    <dgm:pt modelId="{C6204BFA-1C1A-4A4D-B607-BBC17A3DE0A3}" type="parTrans" cxnId="{841A8B93-E1F6-4882-B93B-D7EAE07FCE67}">
      <dgm:prSet/>
      <dgm:spPr/>
      <dgm:t>
        <a:bodyPr/>
        <a:lstStyle/>
        <a:p>
          <a:endParaRPr lang="ru-RU"/>
        </a:p>
      </dgm:t>
    </dgm:pt>
    <dgm:pt modelId="{BD3FAF7C-CCF7-41C2-86B3-35DCB4106C08}" type="sibTrans" cxnId="{841A8B93-E1F6-4882-B93B-D7EAE07FCE67}">
      <dgm:prSet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43DE0162-D02A-4B4B-948D-1E15AA539A40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800" b="1" dirty="0" smtClean="0"/>
            <a:t>Троицкий кластер лазерных и </a:t>
          </a:r>
          <a:r>
            <a:rPr lang="ru-RU" sz="800" b="1" dirty="0" err="1" smtClean="0"/>
            <a:t>радиацион-ных</a:t>
          </a:r>
          <a:r>
            <a:rPr lang="ru-RU" sz="800" b="1" dirty="0" smtClean="0"/>
            <a:t> технологий</a:t>
          </a:r>
          <a:endParaRPr lang="ru-RU" sz="800" b="1" dirty="0"/>
        </a:p>
      </dgm:t>
    </dgm:pt>
    <dgm:pt modelId="{681DE200-E49D-4E32-9722-F3C138AA7084}" type="parTrans" cxnId="{71CE50FE-1E94-4624-982D-C9A0DEA4A47C}">
      <dgm:prSet/>
      <dgm:spPr/>
      <dgm:t>
        <a:bodyPr/>
        <a:lstStyle/>
        <a:p>
          <a:endParaRPr lang="ru-RU"/>
        </a:p>
      </dgm:t>
    </dgm:pt>
    <dgm:pt modelId="{32FFC20D-B245-4538-831F-CE1B41414851}" type="sibTrans" cxnId="{71CE50FE-1E94-4624-982D-C9A0DEA4A47C}">
      <dgm:prSet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7F9A994A-7A2E-4184-9AC2-3CA9A2B2EA37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800" b="1" dirty="0" smtClean="0"/>
            <a:t>Кемеровский </a:t>
          </a:r>
          <a:r>
            <a:rPr lang="ru-RU" sz="800" b="1" dirty="0" err="1" smtClean="0"/>
            <a:t>энергоуголь-ный</a:t>
          </a:r>
          <a:r>
            <a:rPr lang="ru-RU" sz="800" b="1" dirty="0" smtClean="0"/>
            <a:t> кластер</a:t>
          </a:r>
          <a:endParaRPr lang="ru-RU" sz="800" b="1" dirty="0"/>
        </a:p>
      </dgm:t>
    </dgm:pt>
    <dgm:pt modelId="{8BAE9B13-8765-44B7-9855-8F79436AF003}" type="parTrans" cxnId="{7C17A4AD-5824-441D-BA86-121E5DA0BD73}">
      <dgm:prSet/>
      <dgm:spPr/>
      <dgm:t>
        <a:bodyPr/>
        <a:lstStyle/>
        <a:p>
          <a:endParaRPr lang="ru-RU"/>
        </a:p>
      </dgm:t>
    </dgm:pt>
    <dgm:pt modelId="{38CA999F-4C08-463B-9BD3-4B1A182A483D}" type="sibTrans" cxnId="{7C17A4AD-5824-441D-BA86-121E5DA0BD73}">
      <dgm:prSet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003CB3AB-7DD2-48F2-9A0F-9BA4159B6F9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800" b="1" dirty="0" smtClean="0"/>
            <a:t>Мордовский кластер </a:t>
          </a:r>
          <a:r>
            <a:rPr lang="ru-RU" sz="800" b="1" dirty="0" err="1" smtClean="0"/>
            <a:t>энергоэф-фективной</a:t>
          </a:r>
          <a:r>
            <a:rPr lang="ru-RU" sz="800" b="1" dirty="0" smtClean="0"/>
            <a:t> светотехники</a:t>
          </a:r>
          <a:endParaRPr lang="ru-RU" sz="800" b="1" dirty="0"/>
        </a:p>
      </dgm:t>
    </dgm:pt>
    <dgm:pt modelId="{1C108711-87CE-49D2-B906-698D8A7573F8}" type="parTrans" cxnId="{529B8995-FCA9-4A24-A003-CF257658E878}">
      <dgm:prSet/>
      <dgm:spPr/>
      <dgm:t>
        <a:bodyPr/>
        <a:lstStyle/>
        <a:p>
          <a:endParaRPr lang="ru-RU"/>
        </a:p>
      </dgm:t>
    </dgm:pt>
    <dgm:pt modelId="{94D3F5C4-3933-451D-AEE2-A47CB4751C3A}" type="sibTrans" cxnId="{529B8995-FCA9-4A24-A003-CF257658E878}">
      <dgm:prSet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13B3DD9A-9BF5-4190-82D2-533F5A73AA9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800" b="1" dirty="0" smtClean="0"/>
            <a:t>Томский кластер </a:t>
          </a:r>
          <a:r>
            <a:rPr lang="ru-RU" sz="800" b="1" dirty="0" err="1" smtClean="0"/>
            <a:t>фармацевти-ки</a:t>
          </a:r>
          <a:r>
            <a:rPr lang="ru-RU" sz="800" b="1" dirty="0" smtClean="0"/>
            <a:t> и медицинской техники</a:t>
          </a:r>
          <a:endParaRPr lang="ru-RU" sz="800" b="1" dirty="0"/>
        </a:p>
      </dgm:t>
    </dgm:pt>
    <dgm:pt modelId="{CC18C180-9FA1-4CB9-96DE-8F00E5177C40}" type="parTrans" cxnId="{82556158-F548-4D8A-A79D-892782E1EF93}">
      <dgm:prSet/>
      <dgm:spPr/>
      <dgm:t>
        <a:bodyPr/>
        <a:lstStyle/>
        <a:p>
          <a:endParaRPr lang="ru-RU"/>
        </a:p>
      </dgm:t>
    </dgm:pt>
    <dgm:pt modelId="{A2145C9C-CFFD-41CE-A5BC-76CCE1989A43}" type="sibTrans" cxnId="{82556158-F548-4D8A-A79D-892782E1EF93}">
      <dgm:prSet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F445D5C3-99C1-4B4A-BE38-8DFD27BDFC60}" type="pres">
      <dgm:prSet presAssocID="{FDFE4EAD-2BD5-4A12-81EC-CA65245BDF4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3CF031-856C-492D-BC4F-E3168B6A56BC}" type="pres">
      <dgm:prSet presAssocID="{7DA54941-D552-45CE-8293-E8C25E4ACC5B}" presName="composite" presStyleCnt="0"/>
      <dgm:spPr/>
    </dgm:pt>
    <dgm:pt modelId="{86D0CEB6-1134-4E72-B7FE-DB58BB65BB37}" type="pres">
      <dgm:prSet presAssocID="{7DA54941-D552-45CE-8293-E8C25E4ACC5B}" presName="Parent1" presStyleLbl="node1" presStyleIdx="0" presStyleCnt="10" custLinFactX="-85402" custLinFactNeighborX="-100000" custLinFactNeighborY="59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29360-4782-4F17-9C67-E4BC73D6BB25}" type="pres">
      <dgm:prSet presAssocID="{7DA54941-D552-45CE-8293-E8C25E4ACC5B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9FAB44A-60DF-4916-AE6F-7C90DE5F88E3}" type="pres">
      <dgm:prSet presAssocID="{7DA54941-D552-45CE-8293-E8C25E4ACC5B}" presName="BalanceSpacing" presStyleCnt="0"/>
      <dgm:spPr/>
    </dgm:pt>
    <dgm:pt modelId="{06B0AC09-49CA-4470-B306-DA81AA226B7F}" type="pres">
      <dgm:prSet presAssocID="{7DA54941-D552-45CE-8293-E8C25E4ACC5B}" presName="BalanceSpacing1" presStyleCnt="0"/>
      <dgm:spPr/>
    </dgm:pt>
    <dgm:pt modelId="{71E197A0-FC4B-407D-9271-58A60BAE06FC}" type="pres">
      <dgm:prSet presAssocID="{BD3FAF7C-CCF7-41C2-86B3-35DCB4106C08}" presName="Accent1Text" presStyleLbl="node1" presStyleIdx="1" presStyleCnt="10" custLinFactX="-80590" custLinFactNeighborX="-100000" custLinFactNeighborY="5964"/>
      <dgm:spPr/>
      <dgm:t>
        <a:bodyPr/>
        <a:lstStyle/>
        <a:p>
          <a:endParaRPr lang="ru-RU"/>
        </a:p>
      </dgm:t>
    </dgm:pt>
    <dgm:pt modelId="{B6F05438-B77A-4317-950F-179FDB050FE3}" type="pres">
      <dgm:prSet presAssocID="{BD3FAF7C-CCF7-41C2-86B3-35DCB4106C08}" presName="spaceBetweenRectangles" presStyleCnt="0"/>
      <dgm:spPr/>
    </dgm:pt>
    <dgm:pt modelId="{9874285D-81D4-4065-A8A3-6013687A05A7}" type="pres">
      <dgm:prSet presAssocID="{43DE0162-D02A-4B4B-948D-1E15AA539A40}" presName="composite" presStyleCnt="0"/>
      <dgm:spPr/>
    </dgm:pt>
    <dgm:pt modelId="{964F6A7B-5604-4F94-8D3D-EC265BCBA104}" type="pres">
      <dgm:prSet presAssocID="{43DE0162-D02A-4B4B-948D-1E15AA539A40}" presName="Parent1" presStyleLbl="node1" presStyleIdx="2" presStyleCnt="10" custLinFactX="-80590" custLinFactNeighborX="-100000" custLinFactNeighborY="15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D2F6D-6AD9-4326-AEB4-23CCE067297F}" type="pres">
      <dgm:prSet presAssocID="{43DE0162-D02A-4B4B-948D-1E15AA539A40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10D6776-16EE-495F-8DE9-499587A605D5}" type="pres">
      <dgm:prSet presAssocID="{43DE0162-D02A-4B4B-948D-1E15AA539A40}" presName="BalanceSpacing" presStyleCnt="0"/>
      <dgm:spPr/>
    </dgm:pt>
    <dgm:pt modelId="{C8771E46-3762-475A-9DE5-280967415F34}" type="pres">
      <dgm:prSet presAssocID="{43DE0162-D02A-4B4B-948D-1E15AA539A40}" presName="BalanceSpacing1" presStyleCnt="0"/>
      <dgm:spPr/>
    </dgm:pt>
    <dgm:pt modelId="{D7B03719-0DC4-442A-AFF8-29B3ACB2CC90}" type="pres">
      <dgm:prSet presAssocID="{32FFC20D-B245-4538-831F-CE1B41414851}" presName="Accent1Text" presStyleLbl="node1" presStyleIdx="3" presStyleCnt="10" custLinFactX="-80590" custLinFactNeighborX="-100000" custLinFactNeighborY="1599"/>
      <dgm:spPr/>
      <dgm:t>
        <a:bodyPr/>
        <a:lstStyle/>
        <a:p>
          <a:endParaRPr lang="ru-RU"/>
        </a:p>
      </dgm:t>
    </dgm:pt>
    <dgm:pt modelId="{497FE5DE-CCF2-4CDB-98CA-64B8DDE1F49A}" type="pres">
      <dgm:prSet presAssocID="{32FFC20D-B245-4538-831F-CE1B41414851}" presName="spaceBetweenRectangles" presStyleCnt="0"/>
      <dgm:spPr/>
    </dgm:pt>
    <dgm:pt modelId="{F95DE662-4905-41DB-9268-7A6D2599EAAF}" type="pres">
      <dgm:prSet presAssocID="{7F9A994A-7A2E-4184-9AC2-3CA9A2B2EA37}" presName="composite" presStyleCnt="0"/>
      <dgm:spPr/>
    </dgm:pt>
    <dgm:pt modelId="{A417FD76-1D88-4EF8-8F37-697ED6EDFF73}" type="pres">
      <dgm:prSet presAssocID="{7F9A994A-7A2E-4184-9AC2-3CA9A2B2EA37}" presName="Parent1" presStyleLbl="node1" presStyleIdx="4" presStyleCnt="10" custLinFactX="-80590" custLinFactNeighborX="-100000" custLinFactNeighborY="15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95696-54AC-482A-8FD7-90C5B2D2B1BC}" type="pres">
      <dgm:prSet presAssocID="{7F9A994A-7A2E-4184-9AC2-3CA9A2B2EA37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4F5BCEF-196D-41A1-82D9-62F7A7FBD1FC}" type="pres">
      <dgm:prSet presAssocID="{7F9A994A-7A2E-4184-9AC2-3CA9A2B2EA37}" presName="BalanceSpacing" presStyleCnt="0"/>
      <dgm:spPr/>
    </dgm:pt>
    <dgm:pt modelId="{DEABD2FA-305E-46B3-9068-13BD42B0C27D}" type="pres">
      <dgm:prSet presAssocID="{7F9A994A-7A2E-4184-9AC2-3CA9A2B2EA37}" presName="BalanceSpacing1" presStyleCnt="0"/>
      <dgm:spPr/>
    </dgm:pt>
    <dgm:pt modelId="{5DCD440D-8968-4A29-AEB7-7F87907640F9}" type="pres">
      <dgm:prSet presAssocID="{38CA999F-4C08-463B-9BD3-4B1A182A483D}" presName="Accent1Text" presStyleLbl="node1" presStyleIdx="5" presStyleCnt="10" custLinFactX="-80590" custLinFactNeighborX="-100000" custLinFactNeighborY="1599"/>
      <dgm:spPr/>
      <dgm:t>
        <a:bodyPr/>
        <a:lstStyle/>
        <a:p>
          <a:endParaRPr lang="ru-RU"/>
        </a:p>
      </dgm:t>
    </dgm:pt>
    <dgm:pt modelId="{C8DAA5B8-05A1-4323-BA89-BA68470A936B}" type="pres">
      <dgm:prSet presAssocID="{38CA999F-4C08-463B-9BD3-4B1A182A483D}" presName="spaceBetweenRectangles" presStyleCnt="0"/>
      <dgm:spPr/>
    </dgm:pt>
    <dgm:pt modelId="{1C863FD2-A295-4BCD-A50C-C28A67497B8B}" type="pres">
      <dgm:prSet presAssocID="{003CB3AB-7DD2-48F2-9A0F-9BA4159B6F9A}" presName="composite" presStyleCnt="0"/>
      <dgm:spPr/>
    </dgm:pt>
    <dgm:pt modelId="{F0D6CCFF-03B1-4F4D-AE58-E50E54EB1FD4}" type="pres">
      <dgm:prSet presAssocID="{003CB3AB-7DD2-48F2-9A0F-9BA4159B6F9A}" presName="Parent1" presStyleLbl="node1" presStyleIdx="6" presStyleCnt="10" custLinFactX="-80590" custLinFactNeighborX="-100000" custLinFactNeighborY="15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D956C-465C-4355-9709-239799131B6C}" type="pres">
      <dgm:prSet presAssocID="{003CB3AB-7DD2-48F2-9A0F-9BA4159B6F9A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42099A8-6FB0-4277-B99A-E0C76898D015}" type="pres">
      <dgm:prSet presAssocID="{003CB3AB-7DD2-48F2-9A0F-9BA4159B6F9A}" presName="BalanceSpacing" presStyleCnt="0"/>
      <dgm:spPr/>
    </dgm:pt>
    <dgm:pt modelId="{F7D0D397-CCF6-4355-961C-8252B6B7824C}" type="pres">
      <dgm:prSet presAssocID="{003CB3AB-7DD2-48F2-9A0F-9BA4159B6F9A}" presName="BalanceSpacing1" presStyleCnt="0"/>
      <dgm:spPr/>
    </dgm:pt>
    <dgm:pt modelId="{A3F31E71-F474-44A9-B874-525604DEB152}" type="pres">
      <dgm:prSet presAssocID="{94D3F5C4-3933-451D-AEE2-A47CB4751C3A}" presName="Accent1Text" presStyleLbl="node1" presStyleIdx="7" presStyleCnt="10" custLinFactX="-80590" custLinFactNeighborX="-100000" custLinFactNeighborY="1599"/>
      <dgm:spPr/>
      <dgm:t>
        <a:bodyPr/>
        <a:lstStyle/>
        <a:p>
          <a:endParaRPr lang="ru-RU"/>
        </a:p>
      </dgm:t>
    </dgm:pt>
    <dgm:pt modelId="{438FDE17-84F2-4FD6-871F-8D1ADAB0101D}" type="pres">
      <dgm:prSet presAssocID="{94D3F5C4-3933-451D-AEE2-A47CB4751C3A}" presName="spaceBetweenRectangles" presStyleCnt="0"/>
      <dgm:spPr/>
    </dgm:pt>
    <dgm:pt modelId="{CA3A0369-BE62-4FAC-A92E-C880609EFC3E}" type="pres">
      <dgm:prSet presAssocID="{13B3DD9A-9BF5-4190-82D2-533F5A73AA9A}" presName="composite" presStyleCnt="0"/>
      <dgm:spPr/>
    </dgm:pt>
    <dgm:pt modelId="{2E8444F6-388C-46DD-ACB0-74DAA9F695E2}" type="pres">
      <dgm:prSet presAssocID="{13B3DD9A-9BF5-4190-82D2-533F5A73AA9A}" presName="Parent1" presStyleLbl="node1" presStyleIdx="8" presStyleCnt="10" custLinFactX="-80590" custLinFactNeighborX="-100000" custLinFactNeighborY="15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711B8-67B2-4A2B-9B77-9A8AEF67522F}" type="pres">
      <dgm:prSet presAssocID="{13B3DD9A-9BF5-4190-82D2-533F5A73AA9A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AED169A-3876-4E5E-9994-1B480BABA80B}" type="pres">
      <dgm:prSet presAssocID="{13B3DD9A-9BF5-4190-82D2-533F5A73AA9A}" presName="BalanceSpacing" presStyleCnt="0"/>
      <dgm:spPr/>
    </dgm:pt>
    <dgm:pt modelId="{DD419EE6-6D6E-4327-8F9C-099E9809F03E}" type="pres">
      <dgm:prSet presAssocID="{13B3DD9A-9BF5-4190-82D2-533F5A73AA9A}" presName="BalanceSpacing1" presStyleCnt="0"/>
      <dgm:spPr/>
    </dgm:pt>
    <dgm:pt modelId="{21E1848B-5457-4A18-B2AC-DD8C736C65AE}" type="pres">
      <dgm:prSet presAssocID="{A2145C9C-CFFD-41CE-A5BC-76CCE1989A43}" presName="Accent1Text" presStyleLbl="node1" presStyleIdx="9" presStyleCnt="10" custLinFactX="-80590" custLinFactNeighborX="-100000" custLinFactNeighborY="1599"/>
      <dgm:spPr/>
      <dgm:t>
        <a:bodyPr/>
        <a:lstStyle/>
        <a:p>
          <a:endParaRPr lang="ru-RU"/>
        </a:p>
      </dgm:t>
    </dgm:pt>
  </dgm:ptLst>
  <dgm:cxnLst>
    <dgm:cxn modelId="{7C17A4AD-5824-441D-BA86-121E5DA0BD73}" srcId="{FDFE4EAD-2BD5-4A12-81EC-CA65245BDF43}" destId="{7F9A994A-7A2E-4184-9AC2-3CA9A2B2EA37}" srcOrd="2" destOrd="0" parTransId="{8BAE9B13-8765-44B7-9855-8F79436AF003}" sibTransId="{38CA999F-4C08-463B-9BD3-4B1A182A483D}"/>
    <dgm:cxn modelId="{53175D42-E27F-448D-8ABD-46CDC36939F4}" type="presOf" srcId="{32FFC20D-B245-4538-831F-CE1B41414851}" destId="{D7B03719-0DC4-442A-AFF8-29B3ACB2CC90}" srcOrd="0" destOrd="0" presId="urn:microsoft.com/office/officeart/2008/layout/AlternatingHexagons"/>
    <dgm:cxn modelId="{62719CC1-18E5-4478-B67E-8E407B49623C}" type="presOf" srcId="{BD3FAF7C-CCF7-41C2-86B3-35DCB4106C08}" destId="{71E197A0-FC4B-407D-9271-58A60BAE06FC}" srcOrd="0" destOrd="0" presId="urn:microsoft.com/office/officeart/2008/layout/AlternatingHexagons"/>
    <dgm:cxn modelId="{71CE50FE-1E94-4624-982D-C9A0DEA4A47C}" srcId="{FDFE4EAD-2BD5-4A12-81EC-CA65245BDF43}" destId="{43DE0162-D02A-4B4B-948D-1E15AA539A40}" srcOrd="1" destOrd="0" parTransId="{681DE200-E49D-4E32-9722-F3C138AA7084}" sibTransId="{32FFC20D-B245-4538-831F-CE1B41414851}"/>
    <dgm:cxn modelId="{B9909DCA-23CF-425F-B1BE-465F6BE5E190}" type="presOf" srcId="{7DA54941-D552-45CE-8293-E8C25E4ACC5B}" destId="{86D0CEB6-1134-4E72-B7FE-DB58BB65BB37}" srcOrd="0" destOrd="0" presId="urn:microsoft.com/office/officeart/2008/layout/AlternatingHexagons"/>
    <dgm:cxn modelId="{841A8B93-E1F6-4882-B93B-D7EAE07FCE67}" srcId="{FDFE4EAD-2BD5-4A12-81EC-CA65245BDF43}" destId="{7DA54941-D552-45CE-8293-E8C25E4ACC5B}" srcOrd="0" destOrd="0" parTransId="{C6204BFA-1C1A-4A4D-B607-BBC17A3DE0A3}" sibTransId="{BD3FAF7C-CCF7-41C2-86B3-35DCB4106C08}"/>
    <dgm:cxn modelId="{419A8EB7-9340-4599-ABEA-93A295F1AE41}" type="presOf" srcId="{43DE0162-D02A-4B4B-948D-1E15AA539A40}" destId="{964F6A7B-5604-4F94-8D3D-EC265BCBA104}" srcOrd="0" destOrd="0" presId="urn:microsoft.com/office/officeart/2008/layout/AlternatingHexagons"/>
    <dgm:cxn modelId="{B76539DB-27C0-4F22-B629-FF0AFE93B4A0}" type="presOf" srcId="{7F9A994A-7A2E-4184-9AC2-3CA9A2B2EA37}" destId="{A417FD76-1D88-4EF8-8F37-697ED6EDFF73}" srcOrd="0" destOrd="0" presId="urn:microsoft.com/office/officeart/2008/layout/AlternatingHexagons"/>
    <dgm:cxn modelId="{464996A6-41DF-4BD8-A7A7-699FFBD91947}" type="presOf" srcId="{94D3F5C4-3933-451D-AEE2-A47CB4751C3A}" destId="{A3F31E71-F474-44A9-B874-525604DEB152}" srcOrd="0" destOrd="0" presId="urn:microsoft.com/office/officeart/2008/layout/AlternatingHexagons"/>
    <dgm:cxn modelId="{8F4C1AC5-3AB8-4A93-B671-193339EDD3E5}" type="presOf" srcId="{FDFE4EAD-2BD5-4A12-81EC-CA65245BDF43}" destId="{F445D5C3-99C1-4B4A-BE38-8DFD27BDFC60}" srcOrd="0" destOrd="0" presId="urn:microsoft.com/office/officeart/2008/layout/AlternatingHexagons"/>
    <dgm:cxn modelId="{529B8995-FCA9-4A24-A003-CF257658E878}" srcId="{FDFE4EAD-2BD5-4A12-81EC-CA65245BDF43}" destId="{003CB3AB-7DD2-48F2-9A0F-9BA4159B6F9A}" srcOrd="3" destOrd="0" parTransId="{1C108711-87CE-49D2-B906-698D8A7573F8}" sibTransId="{94D3F5C4-3933-451D-AEE2-A47CB4751C3A}"/>
    <dgm:cxn modelId="{2B58AB9D-6188-469E-9608-229B424BB400}" type="presOf" srcId="{38CA999F-4C08-463B-9BD3-4B1A182A483D}" destId="{5DCD440D-8968-4A29-AEB7-7F87907640F9}" srcOrd="0" destOrd="0" presId="urn:microsoft.com/office/officeart/2008/layout/AlternatingHexagons"/>
    <dgm:cxn modelId="{6D5A4287-D88D-460A-9972-737009076667}" type="presOf" srcId="{003CB3AB-7DD2-48F2-9A0F-9BA4159B6F9A}" destId="{F0D6CCFF-03B1-4F4D-AE58-E50E54EB1FD4}" srcOrd="0" destOrd="0" presId="urn:microsoft.com/office/officeart/2008/layout/AlternatingHexagons"/>
    <dgm:cxn modelId="{06840249-543A-4F4A-AD0C-3A57B0BBB834}" type="presOf" srcId="{A2145C9C-CFFD-41CE-A5BC-76CCE1989A43}" destId="{21E1848B-5457-4A18-B2AC-DD8C736C65AE}" srcOrd="0" destOrd="0" presId="urn:microsoft.com/office/officeart/2008/layout/AlternatingHexagons"/>
    <dgm:cxn modelId="{82556158-F548-4D8A-A79D-892782E1EF93}" srcId="{FDFE4EAD-2BD5-4A12-81EC-CA65245BDF43}" destId="{13B3DD9A-9BF5-4190-82D2-533F5A73AA9A}" srcOrd="4" destOrd="0" parTransId="{CC18C180-9FA1-4CB9-96DE-8F00E5177C40}" sibTransId="{A2145C9C-CFFD-41CE-A5BC-76CCE1989A43}"/>
    <dgm:cxn modelId="{501AE7F4-467F-4F6C-8E25-B33141A6133E}" type="presOf" srcId="{13B3DD9A-9BF5-4190-82D2-533F5A73AA9A}" destId="{2E8444F6-388C-46DD-ACB0-74DAA9F695E2}" srcOrd="0" destOrd="0" presId="urn:microsoft.com/office/officeart/2008/layout/AlternatingHexagons"/>
    <dgm:cxn modelId="{4F740744-FA2E-4BC2-9055-D3DE304E12F5}" type="presParOf" srcId="{F445D5C3-99C1-4B4A-BE38-8DFD27BDFC60}" destId="{E53CF031-856C-492D-BC4F-E3168B6A56BC}" srcOrd="0" destOrd="0" presId="urn:microsoft.com/office/officeart/2008/layout/AlternatingHexagons"/>
    <dgm:cxn modelId="{636DF689-6E8E-4260-904C-C485CD82B747}" type="presParOf" srcId="{E53CF031-856C-492D-BC4F-E3168B6A56BC}" destId="{86D0CEB6-1134-4E72-B7FE-DB58BB65BB37}" srcOrd="0" destOrd="0" presId="urn:microsoft.com/office/officeart/2008/layout/AlternatingHexagons"/>
    <dgm:cxn modelId="{8BC6FCB4-1EB8-440D-AE21-30462A0300A4}" type="presParOf" srcId="{E53CF031-856C-492D-BC4F-E3168B6A56BC}" destId="{DFD29360-4782-4F17-9C67-E4BC73D6BB25}" srcOrd="1" destOrd="0" presId="urn:microsoft.com/office/officeart/2008/layout/AlternatingHexagons"/>
    <dgm:cxn modelId="{39DDB7CA-4AA8-4E8F-A617-D8427FBBEB63}" type="presParOf" srcId="{E53CF031-856C-492D-BC4F-E3168B6A56BC}" destId="{29FAB44A-60DF-4916-AE6F-7C90DE5F88E3}" srcOrd="2" destOrd="0" presId="urn:microsoft.com/office/officeart/2008/layout/AlternatingHexagons"/>
    <dgm:cxn modelId="{5561A4EE-19F3-443C-92D0-ABC06A7A0FAF}" type="presParOf" srcId="{E53CF031-856C-492D-BC4F-E3168B6A56BC}" destId="{06B0AC09-49CA-4470-B306-DA81AA226B7F}" srcOrd="3" destOrd="0" presId="urn:microsoft.com/office/officeart/2008/layout/AlternatingHexagons"/>
    <dgm:cxn modelId="{17E9D14E-B2AB-46C5-8BDF-6CC5C2911113}" type="presParOf" srcId="{E53CF031-856C-492D-BC4F-E3168B6A56BC}" destId="{71E197A0-FC4B-407D-9271-58A60BAE06FC}" srcOrd="4" destOrd="0" presId="urn:microsoft.com/office/officeart/2008/layout/AlternatingHexagons"/>
    <dgm:cxn modelId="{6154570D-6146-4193-9EF9-9DB985186410}" type="presParOf" srcId="{F445D5C3-99C1-4B4A-BE38-8DFD27BDFC60}" destId="{B6F05438-B77A-4317-950F-179FDB050FE3}" srcOrd="1" destOrd="0" presId="urn:microsoft.com/office/officeart/2008/layout/AlternatingHexagons"/>
    <dgm:cxn modelId="{1B468828-2211-4B1C-BA67-6F353EC2DA40}" type="presParOf" srcId="{F445D5C3-99C1-4B4A-BE38-8DFD27BDFC60}" destId="{9874285D-81D4-4065-A8A3-6013687A05A7}" srcOrd="2" destOrd="0" presId="urn:microsoft.com/office/officeart/2008/layout/AlternatingHexagons"/>
    <dgm:cxn modelId="{1E674AAA-BCF9-472D-9F35-21AB23944B69}" type="presParOf" srcId="{9874285D-81D4-4065-A8A3-6013687A05A7}" destId="{964F6A7B-5604-4F94-8D3D-EC265BCBA104}" srcOrd="0" destOrd="0" presId="urn:microsoft.com/office/officeart/2008/layout/AlternatingHexagons"/>
    <dgm:cxn modelId="{B6B75220-39E8-4386-BD70-DDAE4B13D46D}" type="presParOf" srcId="{9874285D-81D4-4065-A8A3-6013687A05A7}" destId="{E2BD2F6D-6AD9-4326-AEB4-23CCE067297F}" srcOrd="1" destOrd="0" presId="urn:microsoft.com/office/officeart/2008/layout/AlternatingHexagons"/>
    <dgm:cxn modelId="{69B982DE-286B-4B7B-8446-8A50CA2111F9}" type="presParOf" srcId="{9874285D-81D4-4065-A8A3-6013687A05A7}" destId="{A10D6776-16EE-495F-8DE9-499587A605D5}" srcOrd="2" destOrd="0" presId="urn:microsoft.com/office/officeart/2008/layout/AlternatingHexagons"/>
    <dgm:cxn modelId="{CBAC2DF2-068D-471E-9488-C559F0AAC015}" type="presParOf" srcId="{9874285D-81D4-4065-A8A3-6013687A05A7}" destId="{C8771E46-3762-475A-9DE5-280967415F34}" srcOrd="3" destOrd="0" presId="urn:microsoft.com/office/officeart/2008/layout/AlternatingHexagons"/>
    <dgm:cxn modelId="{F7EDFF9B-DF19-46B8-A745-E99CAF294C1C}" type="presParOf" srcId="{9874285D-81D4-4065-A8A3-6013687A05A7}" destId="{D7B03719-0DC4-442A-AFF8-29B3ACB2CC90}" srcOrd="4" destOrd="0" presId="urn:microsoft.com/office/officeart/2008/layout/AlternatingHexagons"/>
    <dgm:cxn modelId="{530EE10A-63D3-4684-B5D9-138DFAA46952}" type="presParOf" srcId="{F445D5C3-99C1-4B4A-BE38-8DFD27BDFC60}" destId="{497FE5DE-CCF2-4CDB-98CA-64B8DDE1F49A}" srcOrd="3" destOrd="0" presId="urn:microsoft.com/office/officeart/2008/layout/AlternatingHexagons"/>
    <dgm:cxn modelId="{DBD6E4ED-C4F7-4EE3-A48B-049A0812CED7}" type="presParOf" srcId="{F445D5C3-99C1-4B4A-BE38-8DFD27BDFC60}" destId="{F95DE662-4905-41DB-9268-7A6D2599EAAF}" srcOrd="4" destOrd="0" presId="urn:microsoft.com/office/officeart/2008/layout/AlternatingHexagons"/>
    <dgm:cxn modelId="{1D7BF4CF-93A1-41E8-BCCD-1947FEFCD891}" type="presParOf" srcId="{F95DE662-4905-41DB-9268-7A6D2599EAAF}" destId="{A417FD76-1D88-4EF8-8F37-697ED6EDFF73}" srcOrd="0" destOrd="0" presId="urn:microsoft.com/office/officeart/2008/layout/AlternatingHexagons"/>
    <dgm:cxn modelId="{BE6E3CC4-2F06-4D1E-B75C-B8F28B18DC5A}" type="presParOf" srcId="{F95DE662-4905-41DB-9268-7A6D2599EAAF}" destId="{6F895696-54AC-482A-8FD7-90C5B2D2B1BC}" srcOrd="1" destOrd="0" presId="urn:microsoft.com/office/officeart/2008/layout/AlternatingHexagons"/>
    <dgm:cxn modelId="{F4423572-B20B-4E16-8DD6-B9F6968B1E21}" type="presParOf" srcId="{F95DE662-4905-41DB-9268-7A6D2599EAAF}" destId="{54F5BCEF-196D-41A1-82D9-62F7A7FBD1FC}" srcOrd="2" destOrd="0" presId="urn:microsoft.com/office/officeart/2008/layout/AlternatingHexagons"/>
    <dgm:cxn modelId="{A132C878-B017-413A-B3AA-E180787CC322}" type="presParOf" srcId="{F95DE662-4905-41DB-9268-7A6D2599EAAF}" destId="{DEABD2FA-305E-46B3-9068-13BD42B0C27D}" srcOrd="3" destOrd="0" presId="urn:microsoft.com/office/officeart/2008/layout/AlternatingHexagons"/>
    <dgm:cxn modelId="{859BC83F-CC42-467E-86E4-F4D0F9FDDF14}" type="presParOf" srcId="{F95DE662-4905-41DB-9268-7A6D2599EAAF}" destId="{5DCD440D-8968-4A29-AEB7-7F87907640F9}" srcOrd="4" destOrd="0" presId="urn:microsoft.com/office/officeart/2008/layout/AlternatingHexagons"/>
    <dgm:cxn modelId="{87807D15-91BA-497B-8FCE-6C56EBB259CD}" type="presParOf" srcId="{F445D5C3-99C1-4B4A-BE38-8DFD27BDFC60}" destId="{C8DAA5B8-05A1-4323-BA89-BA68470A936B}" srcOrd="5" destOrd="0" presId="urn:microsoft.com/office/officeart/2008/layout/AlternatingHexagons"/>
    <dgm:cxn modelId="{851BD7E6-BBA6-420F-AA28-55C88DCC139B}" type="presParOf" srcId="{F445D5C3-99C1-4B4A-BE38-8DFD27BDFC60}" destId="{1C863FD2-A295-4BCD-A50C-C28A67497B8B}" srcOrd="6" destOrd="0" presId="urn:microsoft.com/office/officeart/2008/layout/AlternatingHexagons"/>
    <dgm:cxn modelId="{FF3DCDAD-A80A-447F-9046-F5087A35A8B5}" type="presParOf" srcId="{1C863FD2-A295-4BCD-A50C-C28A67497B8B}" destId="{F0D6CCFF-03B1-4F4D-AE58-E50E54EB1FD4}" srcOrd="0" destOrd="0" presId="urn:microsoft.com/office/officeart/2008/layout/AlternatingHexagons"/>
    <dgm:cxn modelId="{B93C6CB4-F0BA-4DDE-BA88-98B5508911A3}" type="presParOf" srcId="{1C863FD2-A295-4BCD-A50C-C28A67497B8B}" destId="{808D956C-465C-4355-9709-239799131B6C}" srcOrd="1" destOrd="0" presId="urn:microsoft.com/office/officeart/2008/layout/AlternatingHexagons"/>
    <dgm:cxn modelId="{4344E632-54C8-4B17-82E7-AD795155246D}" type="presParOf" srcId="{1C863FD2-A295-4BCD-A50C-C28A67497B8B}" destId="{E42099A8-6FB0-4277-B99A-E0C76898D015}" srcOrd="2" destOrd="0" presId="urn:microsoft.com/office/officeart/2008/layout/AlternatingHexagons"/>
    <dgm:cxn modelId="{CFE08AC5-73EF-4FF8-86CC-8770ECAC6781}" type="presParOf" srcId="{1C863FD2-A295-4BCD-A50C-C28A67497B8B}" destId="{F7D0D397-CCF6-4355-961C-8252B6B7824C}" srcOrd="3" destOrd="0" presId="urn:microsoft.com/office/officeart/2008/layout/AlternatingHexagons"/>
    <dgm:cxn modelId="{E3C92CAD-7229-4C3C-90A4-5A7380D9AF00}" type="presParOf" srcId="{1C863FD2-A295-4BCD-A50C-C28A67497B8B}" destId="{A3F31E71-F474-44A9-B874-525604DEB152}" srcOrd="4" destOrd="0" presId="urn:microsoft.com/office/officeart/2008/layout/AlternatingHexagons"/>
    <dgm:cxn modelId="{48420AF6-4A22-4903-B069-A050DAC296E9}" type="presParOf" srcId="{F445D5C3-99C1-4B4A-BE38-8DFD27BDFC60}" destId="{438FDE17-84F2-4FD6-871F-8D1ADAB0101D}" srcOrd="7" destOrd="0" presId="urn:microsoft.com/office/officeart/2008/layout/AlternatingHexagons"/>
    <dgm:cxn modelId="{D235E8F8-4624-49B1-927A-ED92C9A1868F}" type="presParOf" srcId="{F445D5C3-99C1-4B4A-BE38-8DFD27BDFC60}" destId="{CA3A0369-BE62-4FAC-A92E-C880609EFC3E}" srcOrd="8" destOrd="0" presId="urn:microsoft.com/office/officeart/2008/layout/AlternatingHexagons"/>
    <dgm:cxn modelId="{67931CA5-3CB0-417E-A465-B43D671DB60A}" type="presParOf" srcId="{CA3A0369-BE62-4FAC-A92E-C880609EFC3E}" destId="{2E8444F6-388C-46DD-ACB0-74DAA9F695E2}" srcOrd="0" destOrd="0" presId="urn:microsoft.com/office/officeart/2008/layout/AlternatingHexagons"/>
    <dgm:cxn modelId="{2F0A6C5B-A4A1-479F-9D97-043DF65DC0B3}" type="presParOf" srcId="{CA3A0369-BE62-4FAC-A92E-C880609EFC3E}" destId="{E42711B8-67B2-4A2B-9B77-9A8AEF67522F}" srcOrd="1" destOrd="0" presId="urn:microsoft.com/office/officeart/2008/layout/AlternatingHexagons"/>
    <dgm:cxn modelId="{A2C4C474-6C5B-4A36-B4A6-2B8DD8AA4C94}" type="presParOf" srcId="{CA3A0369-BE62-4FAC-A92E-C880609EFC3E}" destId="{8AED169A-3876-4E5E-9994-1B480BABA80B}" srcOrd="2" destOrd="0" presId="urn:microsoft.com/office/officeart/2008/layout/AlternatingHexagons"/>
    <dgm:cxn modelId="{FB737FE7-AAF9-45D5-9F64-D6EA86010F65}" type="presParOf" srcId="{CA3A0369-BE62-4FAC-A92E-C880609EFC3E}" destId="{DD419EE6-6D6E-4327-8F9C-099E9809F03E}" srcOrd="3" destOrd="0" presId="urn:microsoft.com/office/officeart/2008/layout/AlternatingHexagons"/>
    <dgm:cxn modelId="{C2F99960-F0EA-4FCE-BCAE-3D6673178BAC}" type="presParOf" srcId="{CA3A0369-BE62-4FAC-A92E-C880609EFC3E}" destId="{21E1848B-5457-4A18-B2AC-DD8C736C65A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8604EA-BA73-46ED-B81B-7B97B523E4F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54DBE4-90A4-4FB3-83CB-7F2EA3BDE691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800" b="1" dirty="0" smtClean="0"/>
            <a:t>9 </a:t>
          </a:r>
          <a:r>
            <a:rPr lang="ru-RU" sz="800" b="1" dirty="0" err="1" smtClean="0"/>
            <a:t>промышлен</a:t>
          </a:r>
          <a:r>
            <a:rPr lang="ru-RU" sz="800" b="1" dirty="0" smtClean="0"/>
            <a:t>-</a:t>
          </a:r>
        </a:p>
        <a:p>
          <a:pPr rtl="0"/>
          <a:r>
            <a:rPr lang="ru-RU" sz="800" b="1" dirty="0" err="1" smtClean="0"/>
            <a:t>ных</a:t>
          </a:r>
          <a:r>
            <a:rPr lang="ru-RU" sz="800" b="1" dirty="0" smtClean="0"/>
            <a:t> ОЭЗ</a:t>
          </a:r>
          <a:endParaRPr lang="ru-RU" sz="800" b="1" dirty="0"/>
        </a:p>
      </dgm:t>
    </dgm:pt>
    <dgm:pt modelId="{9E003DEC-BFAA-43B2-9F50-1D1D5727085F}" type="parTrans" cxnId="{F5BF116C-DCD2-45E0-9015-C3DBADD2630E}">
      <dgm:prSet/>
      <dgm:spPr/>
      <dgm:t>
        <a:bodyPr/>
        <a:lstStyle/>
        <a:p>
          <a:endParaRPr lang="ru-RU"/>
        </a:p>
      </dgm:t>
    </dgm:pt>
    <dgm:pt modelId="{04CC5370-21DE-4EAA-B4A7-3CCFDF7650E4}" type="sibTrans" cxnId="{F5BF116C-DCD2-45E0-9015-C3DBADD2630E}">
      <dgm:prSet/>
      <dgm:spPr/>
      <dgm:t>
        <a:bodyPr/>
        <a:lstStyle/>
        <a:p>
          <a:endParaRPr lang="ru-RU"/>
        </a:p>
      </dgm:t>
    </dgm:pt>
    <dgm:pt modelId="{2C11F673-6A74-4723-9285-228BEAE38D88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800" b="1" dirty="0" smtClean="0"/>
            <a:t>5 </a:t>
          </a:r>
          <a:r>
            <a:rPr lang="ru-RU" sz="800" b="1" dirty="0" err="1" smtClean="0"/>
            <a:t>технологичес</a:t>
          </a:r>
          <a:r>
            <a:rPr lang="ru-RU" sz="800" b="1" dirty="0" smtClean="0"/>
            <a:t>-</a:t>
          </a:r>
        </a:p>
        <a:p>
          <a:pPr rtl="0"/>
          <a:r>
            <a:rPr lang="ru-RU" sz="800" b="1" dirty="0" smtClean="0"/>
            <a:t>ких ОЭЗ </a:t>
          </a:r>
          <a:endParaRPr lang="ru-RU" sz="800" b="1" dirty="0"/>
        </a:p>
      </dgm:t>
    </dgm:pt>
    <dgm:pt modelId="{EB69B192-F6CC-4718-912E-20703F47E234}" type="parTrans" cxnId="{C5383EC0-E702-46E4-ABC9-5800953A6425}">
      <dgm:prSet/>
      <dgm:spPr/>
      <dgm:t>
        <a:bodyPr/>
        <a:lstStyle/>
        <a:p>
          <a:endParaRPr lang="ru-RU"/>
        </a:p>
      </dgm:t>
    </dgm:pt>
    <dgm:pt modelId="{E95EA885-E454-45E7-B3F5-E3061D985D13}" type="sibTrans" cxnId="{C5383EC0-E702-46E4-ABC9-5800953A6425}">
      <dgm:prSet/>
      <dgm:spPr/>
      <dgm:t>
        <a:bodyPr/>
        <a:lstStyle/>
        <a:p>
          <a:endParaRPr lang="ru-RU"/>
        </a:p>
      </dgm:t>
    </dgm:pt>
    <dgm:pt modelId="{2BF1B8F1-FDC8-4C04-B399-D799572531E5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800" b="1" dirty="0" smtClean="0"/>
            <a:t>7 туристических ОЭЗ</a:t>
          </a:r>
          <a:endParaRPr lang="ru-RU" sz="800" b="1" dirty="0"/>
        </a:p>
      </dgm:t>
    </dgm:pt>
    <dgm:pt modelId="{DA014109-2911-47A2-8A97-3BE7C556ECBE}" type="parTrans" cxnId="{D39A459F-CA5C-4235-A035-087D5E3A134B}">
      <dgm:prSet/>
      <dgm:spPr/>
      <dgm:t>
        <a:bodyPr/>
        <a:lstStyle/>
        <a:p>
          <a:endParaRPr lang="ru-RU"/>
        </a:p>
      </dgm:t>
    </dgm:pt>
    <dgm:pt modelId="{B6A1ED23-F61B-4201-A3E1-AB24AD1128BC}" type="sibTrans" cxnId="{D39A459F-CA5C-4235-A035-087D5E3A134B}">
      <dgm:prSet/>
      <dgm:spPr/>
      <dgm:t>
        <a:bodyPr/>
        <a:lstStyle/>
        <a:p>
          <a:endParaRPr lang="ru-RU"/>
        </a:p>
      </dgm:t>
    </dgm:pt>
    <dgm:pt modelId="{85FE740B-B0AF-49DC-BDAB-106839797813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/>
            <a:t>3 логистических ОЭЗ</a:t>
          </a:r>
          <a:endParaRPr lang="ru-RU" b="1" dirty="0"/>
        </a:p>
      </dgm:t>
    </dgm:pt>
    <dgm:pt modelId="{BE3154F5-5938-4C9B-8A1C-1A6BAD1029B0}" type="parTrans" cxnId="{36694A3E-3B39-4D73-9B9D-BF98F6ECCA72}">
      <dgm:prSet/>
      <dgm:spPr/>
      <dgm:t>
        <a:bodyPr/>
        <a:lstStyle/>
        <a:p>
          <a:endParaRPr lang="ru-RU"/>
        </a:p>
      </dgm:t>
    </dgm:pt>
    <dgm:pt modelId="{7EBCD6F0-10A8-4CE6-8716-784CED919E03}" type="sibTrans" cxnId="{36694A3E-3B39-4D73-9B9D-BF98F6ECCA72}">
      <dgm:prSet/>
      <dgm:spPr/>
      <dgm:t>
        <a:bodyPr/>
        <a:lstStyle/>
        <a:p>
          <a:endParaRPr lang="ru-RU"/>
        </a:p>
      </dgm:t>
    </dgm:pt>
    <dgm:pt modelId="{7FDD5520-9202-4AE7-8D58-64091C9B35DA}" type="pres">
      <dgm:prSet presAssocID="{EE8604EA-BA73-46ED-B81B-7B97B523E4F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AE94F-0CE1-4E7A-A24D-5080F659B77A}" type="pres">
      <dgm:prSet presAssocID="{EE8604EA-BA73-46ED-B81B-7B97B523E4F6}" presName="arrow" presStyleLbl="bgShp" presStyleIdx="0" presStyleCnt="1"/>
      <dgm:spPr/>
    </dgm:pt>
    <dgm:pt modelId="{1D433C7E-F97E-4589-BA2D-E147192786CC}" type="pres">
      <dgm:prSet presAssocID="{EE8604EA-BA73-46ED-B81B-7B97B523E4F6}" presName="linearProcess" presStyleCnt="0"/>
      <dgm:spPr/>
    </dgm:pt>
    <dgm:pt modelId="{B998AA05-571F-446B-9421-5813D662D469}" type="pres">
      <dgm:prSet presAssocID="{9D54DBE4-90A4-4FB3-83CB-7F2EA3BDE69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AA967-3856-4682-95BF-696E9678EA1D}" type="pres">
      <dgm:prSet presAssocID="{04CC5370-21DE-4EAA-B4A7-3CCFDF7650E4}" presName="sibTrans" presStyleCnt="0"/>
      <dgm:spPr/>
    </dgm:pt>
    <dgm:pt modelId="{BD06C443-11D0-4F4B-8FDA-8B9A19334D4E}" type="pres">
      <dgm:prSet presAssocID="{2C11F673-6A74-4723-9285-228BEAE38D8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0E24B-5259-475C-9EDE-E937FAD59C34}" type="pres">
      <dgm:prSet presAssocID="{E95EA885-E454-45E7-B3F5-E3061D985D13}" presName="sibTrans" presStyleCnt="0"/>
      <dgm:spPr/>
    </dgm:pt>
    <dgm:pt modelId="{E9DD2E4E-4740-458D-A7CC-0CD329489FAD}" type="pres">
      <dgm:prSet presAssocID="{2BF1B8F1-FDC8-4C04-B399-D799572531E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ED084-22C7-4CC7-B6C4-71B9EECB7728}" type="pres">
      <dgm:prSet presAssocID="{B6A1ED23-F61B-4201-A3E1-AB24AD1128BC}" presName="sibTrans" presStyleCnt="0"/>
      <dgm:spPr/>
    </dgm:pt>
    <dgm:pt modelId="{C43E5261-AE70-4A80-8148-6B15C9BC43DA}" type="pres">
      <dgm:prSet presAssocID="{85FE740B-B0AF-49DC-BDAB-10683979781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45063-8202-47C1-9517-C311593196F4}" type="presOf" srcId="{9D54DBE4-90A4-4FB3-83CB-7F2EA3BDE691}" destId="{B998AA05-571F-446B-9421-5813D662D469}" srcOrd="0" destOrd="0" presId="urn:microsoft.com/office/officeart/2005/8/layout/hProcess9"/>
    <dgm:cxn modelId="{3827FC19-EB63-4771-9B13-F80A90CE03CC}" type="presOf" srcId="{85FE740B-B0AF-49DC-BDAB-106839797813}" destId="{C43E5261-AE70-4A80-8148-6B15C9BC43DA}" srcOrd="0" destOrd="0" presId="urn:microsoft.com/office/officeart/2005/8/layout/hProcess9"/>
    <dgm:cxn modelId="{C5383EC0-E702-46E4-ABC9-5800953A6425}" srcId="{EE8604EA-BA73-46ED-B81B-7B97B523E4F6}" destId="{2C11F673-6A74-4723-9285-228BEAE38D88}" srcOrd="1" destOrd="0" parTransId="{EB69B192-F6CC-4718-912E-20703F47E234}" sibTransId="{E95EA885-E454-45E7-B3F5-E3061D985D13}"/>
    <dgm:cxn modelId="{EF38CCA7-4186-434D-B409-C236F3229449}" type="presOf" srcId="{EE8604EA-BA73-46ED-B81B-7B97B523E4F6}" destId="{7FDD5520-9202-4AE7-8D58-64091C9B35DA}" srcOrd="0" destOrd="0" presId="urn:microsoft.com/office/officeart/2005/8/layout/hProcess9"/>
    <dgm:cxn modelId="{F22B0621-4441-4EA5-BDFA-667FA944586E}" type="presOf" srcId="{2C11F673-6A74-4723-9285-228BEAE38D88}" destId="{BD06C443-11D0-4F4B-8FDA-8B9A19334D4E}" srcOrd="0" destOrd="0" presId="urn:microsoft.com/office/officeart/2005/8/layout/hProcess9"/>
    <dgm:cxn modelId="{D39A459F-CA5C-4235-A035-087D5E3A134B}" srcId="{EE8604EA-BA73-46ED-B81B-7B97B523E4F6}" destId="{2BF1B8F1-FDC8-4C04-B399-D799572531E5}" srcOrd="2" destOrd="0" parTransId="{DA014109-2911-47A2-8A97-3BE7C556ECBE}" sibTransId="{B6A1ED23-F61B-4201-A3E1-AB24AD1128BC}"/>
    <dgm:cxn modelId="{36694A3E-3B39-4D73-9B9D-BF98F6ECCA72}" srcId="{EE8604EA-BA73-46ED-B81B-7B97B523E4F6}" destId="{85FE740B-B0AF-49DC-BDAB-106839797813}" srcOrd="3" destOrd="0" parTransId="{BE3154F5-5938-4C9B-8A1C-1A6BAD1029B0}" sibTransId="{7EBCD6F0-10A8-4CE6-8716-784CED919E03}"/>
    <dgm:cxn modelId="{CF276F7C-0BE9-467C-BEF4-83DB0F420D3B}" type="presOf" srcId="{2BF1B8F1-FDC8-4C04-B399-D799572531E5}" destId="{E9DD2E4E-4740-458D-A7CC-0CD329489FAD}" srcOrd="0" destOrd="0" presId="urn:microsoft.com/office/officeart/2005/8/layout/hProcess9"/>
    <dgm:cxn modelId="{F5BF116C-DCD2-45E0-9015-C3DBADD2630E}" srcId="{EE8604EA-BA73-46ED-B81B-7B97B523E4F6}" destId="{9D54DBE4-90A4-4FB3-83CB-7F2EA3BDE691}" srcOrd="0" destOrd="0" parTransId="{9E003DEC-BFAA-43B2-9F50-1D1D5727085F}" sibTransId="{04CC5370-21DE-4EAA-B4A7-3CCFDF7650E4}"/>
    <dgm:cxn modelId="{F83C61ED-9641-4BA1-97C3-46D3431D5C88}" type="presParOf" srcId="{7FDD5520-9202-4AE7-8D58-64091C9B35DA}" destId="{959AE94F-0CE1-4E7A-A24D-5080F659B77A}" srcOrd="0" destOrd="0" presId="urn:microsoft.com/office/officeart/2005/8/layout/hProcess9"/>
    <dgm:cxn modelId="{2E8A7696-60E1-42CC-98AA-15103A5C6BDE}" type="presParOf" srcId="{7FDD5520-9202-4AE7-8D58-64091C9B35DA}" destId="{1D433C7E-F97E-4589-BA2D-E147192786CC}" srcOrd="1" destOrd="0" presId="urn:microsoft.com/office/officeart/2005/8/layout/hProcess9"/>
    <dgm:cxn modelId="{5D83C420-BF3E-4D7A-98B9-C62D6779EAEF}" type="presParOf" srcId="{1D433C7E-F97E-4589-BA2D-E147192786CC}" destId="{B998AA05-571F-446B-9421-5813D662D469}" srcOrd="0" destOrd="0" presId="urn:microsoft.com/office/officeart/2005/8/layout/hProcess9"/>
    <dgm:cxn modelId="{9540E63A-A359-4BE4-B72E-F0466F742278}" type="presParOf" srcId="{1D433C7E-F97E-4589-BA2D-E147192786CC}" destId="{AC9AA967-3856-4682-95BF-696E9678EA1D}" srcOrd="1" destOrd="0" presId="urn:microsoft.com/office/officeart/2005/8/layout/hProcess9"/>
    <dgm:cxn modelId="{93F2ABF6-C671-4252-8C61-6A543E3CC00B}" type="presParOf" srcId="{1D433C7E-F97E-4589-BA2D-E147192786CC}" destId="{BD06C443-11D0-4F4B-8FDA-8B9A19334D4E}" srcOrd="2" destOrd="0" presId="urn:microsoft.com/office/officeart/2005/8/layout/hProcess9"/>
    <dgm:cxn modelId="{F563588A-313C-4D55-BBD7-DD21B84326C4}" type="presParOf" srcId="{1D433C7E-F97E-4589-BA2D-E147192786CC}" destId="{60D0E24B-5259-475C-9EDE-E937FAD59C34}" srcOrd="3" destOrd="0" presId="urn:microsoft.com/office/officeart/2005/8/layout/hProcess9"/>
    <dgm:cxn modelId="{D377BAEE-3BB7-4893-B005-A78637DA93C2}" type="presParOf" srcId="{1D433C7E-F97E-4589-BA2D-E147192786CC}" destId="{E9DD2E4E-4740-458D-A7CC-0CD329489FAD}" srcOrd="4" destOrd="0" presId="urn:microsoft.com/office/officeart/2005/8/layout/hProcess9"/>
    <dgm:cxn modelId="{46D91D2D-931D-4C1D-B285-650AB6721FA6}" type="presParOf" srcId="{1D433C7E-F97E-4589-BA2D-E147192786CC}" destId="{516ED084-22C7-4CC7-B6C4-71B9EECB7728}" srcOrd="5" destOrd="0" presId="urn:microsoft.com/office/officeart/2005/8/layout/hProcess9"/>
    <dgm:cxn modelId="{896E0D60-4481-4471-AC7B-70AE1AA9598A}" type="presParOf" srcId="{1D433C7E-F97E-4589-BA2D-E147192786CC}" destId="{C43E5261-AE70-4A80-8148-6B15C9BC43D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5F3F9-8089-45A0-87AA-1DF51A1A6267}">
      <dsp:nvSpPr>
        <dsp:cNvPr id="0" name=""/>
        <dsp:cNvSpPr/>
      </dsp:nvSpPr>
      <dsp:spPr>
        <a:xfrm>
          <a:off x="2623589" y="1151890"/>
          <a:ext cx="1475650" cy="147583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8F3576-957F-4AEC-BB30-86A2021152B1}">
      <dsp:nvSpPr>
        <dsp:cNvPr id="0" name=""/>
        <dsp:cNvSpPr/>
      </dsp:nvSpPr>
      <dsp:spPr>
        <a:xfrm>
          <a:off x="2612453" y="216026"/>
          <a:ext cx="1690849" cy="9048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_MonumentoTitul" panose="02060906030706050204" pitchFamily="18" charset="-52"/>
              <a:ea typeface="+mn-ea"/>
              <a:cs typeface="+mn-cs"/>
            </a:rPr>
            <a:t>создает новые рабочие места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_MonumentoTitul" panose="02060906030706050204" pitchFamily="18" charset="-52"/>
            <a:ea typeface="+mn-ea"/>
            <a:cs typeface="+mn-cs"/>
          </a:endParaRPr>
        </a:p>
      </dsp:txBody>
      <dsp:txXfrm>
        <a:off x="2612453" y="216026"/>
        <a:ext cx="1690849" cy="904863"/>
      </dsp:txXfrm>
    </dsp:sp>
    <dsp:sp modelId="{0807B371-6360-4FA9-BB4E-61A1F04B8392}">
      <dsp:nvSpPr>
        <dsp:cNvPr id="0" name=""/>
        <dsp:cNvSpPr/>
      </dsp:nvSpPr>
      <dsp:spPr>
        <a:xfrm>
          <a:off x="3056447" y="1360009"/>
          <a:ext cx="1475650" cy="147583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0EB40B-74C2-45BB-9AD7-AEFF22C2FB7B}">
      <dsp:nvSpPr>
        <dsp:cNvPr id="0" name=""/>
        <dsp:cNvSpPr/>
      </dsp:nvSpPr>
      <dsp:spPr>
        <a:xfrm>
          <a:off x="4310826" y="934231"/>
          <a:ext cx="2402664" cy="9953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70C0"/>
              </a:solidFill>
              <a:latin typeface="a_MonumentoTitul" panose="02060906030706050204" pitchFamily="18" charset="-52"/>
              <a:ea typeface="+mn-ea"/>
              <a:cs typeface="+mn-cs"/>
            </a:rPr>
            <a:t>обеспечивает </a:t>
          </a:r>
          <a:r>
            <a:rPr lang="ru-RU" sz="1800" kern="1200" dirty="0" err="1" smtClean="0">
              <a:solidFill>
                <a:srgbClr val="0070C0"/>
              </a:solidFill>
              <a:latin typeface="a_MonumentoTitul" panose="02060906030706050204" pitchFamily="18" charset="-52"/>
              <a:ea typeface="+mn-ea"/>
              <a:cs typeface="+mn-cs"/>
            </a:rPr>
            <a:t>самозанятость</a:t>
          </a:r>
          <a:endParaRPr lang="ru-RU" sz="1800" kern="1200" dirty="0">
            <a:solidFill>
              <a:srgbClr val="0070C0"/>
            </a:solidFill>
            <a:latin typeface="a_MonumentoTitul" panose="02060906030706050204" pitchFamily="18" charset="-52"/>
            <a:ea typeface="+mn-ea"/>
            <a:cs typeface="+mn-cs"/>
          </a:endParaRPr>
        </a:p>
      </dsp:txBody>
      <dsp:txXfrm>
        <a:off x="4310826" y="934231"/>
        <a:ext cx="2402664" cy="995349"/>
      </dsp:txXfrm>
    </dsp:sp>
    <dsp:sp modelId="{9777936E-0A77-45AF-988E-EB1A78192AE1}">
      <dsp:nvSpPr>
        <dsp:cNvPr id="0" name=""/>
        <dsp:cNvSpPr/>
      </dsp:nvSpPr>
      <dsp:spPr>
        <a:xfrm>
          <a:off x="3240362" y="1800205"/>
          <a:ext cx="1475650" cy="147583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00D94B-F4E1-4C77-90E9-7EDFC39EFE1E}">
      <dsp:nvSpPr>
        <dsp:cNvPr id="0" name=""/>
        <dsp:cNvSpPr/>
      </dsp:nvSpPr>
      <dsp:spPr>
        <a:xfrm>
          <a:off x="4268792" y="2126428"/>
          <a:ext cx="2765910" cy="10632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a_MonumentoTitul" panose="02060906030706050204" pitchFamily="18" charset="-52"/>
              <a:ea typeface="+mn-ea"/>
              <a:cs typeface="+mn-cs"/>
            </a:rPr>
            <a:t>стимулирует рост </a:t>
          </a:r>
          <a:r>
            <a:rPr lang="ru-RU" sz="1800" kern="1200" dirty="0" err="1" smtClean="0">
              <a:solidFill>
                <a:srgbClr val="C00000"/>
              </a:solidFill>
              <a:latin typeface="a_MonumentoTitul" panose="02060906030706050204" pitchFamily="18" charset="-52"/>
              <a:ea typeface="+mn-ea"/>
              <a:cs typeface="+mn-cs"/>
            </a:rPr>
            <a:t>инновационности</a:t>
          </a:r>
          <a:r>
            <a:rPr lang="ru-RU" sz="1800" kern="1200" dirty="0" smtClean="0">
              <a:solidFill>
                <a:srgbClr val="C00000"/>
              </a:solidFill>
              <a:latin typeface="a_MonumentoTitul" panose="02060906030706050204" pitchFamily="18" charset="-52"/>
              <a:ea typeface="+mn-ea"/>
              <a:cs typeface="+mn-cs"/>
            </a:rPr>
            <a:t> экономики</a:t>
          </a:r>
          <a:endParaRPr lang="ru-RU" sz="1800" kern="1200" dirty="0">
            <a:solidFill>
              <a:srgbClr val="C00000"/>
            </a:solidFill>
            <a:latin typeface="a_MonumentoTitul" panose="02060906030706050204" pitchFamily="18" charset="-52"/>
            <a:ea typeface="+mn-ea"/>
            <a:cs typeface="+mn-cs"/>
          </a:endParaRPr>
        </a:p>
      </dsp:txBody>
      <dsp:txXfrm>
        <a:off x="4268792" y="2126428"/>
        <a:ext cx="2765910" cy="1063214"/>
      </dsp:txXfrm>
    </dsp:sp>
    <dsp:sp modelId="{158F671D-1CD2-40B2-BC5C-91CA822F9F7A}">
      <dsp:nvSpPr>
        <dsp:cNvPr id="0" name=""/>
        <dsp:cNvSpPr/>
      </dsp:nvSpPr>
      <dsp:spPr>
        <a:xfrm>
          <a:off x="2863382" y="2203793"/>
          <a:ext cx="1475650" cy="147583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75AAD9-0673-4C51-A50F-93B51E4B1BB8}">
      <dsp:nvSpPr>
        <dsp:cNvPr id="0" name=""/>
        <dsp:cNvSpPr/>
      </dsp:nvSpPr>
      <dsp:spPr>
        <a:xfrm>
          <a:off x="1642766" y="3528387"/>
          <a:ext cx="3573441" cy="9727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  <a:latin typeface="a_MonumentoTitul" panose="02060906030706050204" pitchFamily="18" charset="-52"/>
              <a:ea typeface="+mn-ea"/>
              <a:cs typeface="+mn-cs"/>
            </a:rPr>
            <a:t>повышает конкурентоспособность предприятий</a:t>
          </a:r>
          <a:endParaRPr lang="ru-RU" sz="1800" kern="1200" dirty="0">
            <a:solidFill>
              <a:srgbClr val="7030A0"/>
            </a:solidFill>
            <a:latin typeface="a_MonumentoTitul" panose="02060906030706050204" pitchFamily="18" charset="-52"/>
            <a:ea typeface="+mn-ea"/>
            <a:cs typeface="+mn-cs"/>
          </a:endParaRPr>
        </a:p>
      </dsp:txBody>
      <dsp:txXfrm>
        <a:off x="1642766" y="3528387"/>
        <a:ext cx="3573441" cy="972727"/>
      </dsp:txXfrm>
    </dsp:sp>
    <dsp:sp modelId="{DB2D5FAF-A59F-4BDC-BBE5-0B39A7E03C6F}">
      <dsp:nvSpPr>
        <dsp:cNvPr id="0" name=""/>
        <dsp:cNvSpPr/>
      </dsp:nvSpPr>
      <dsp:spPr>
        <a:xfrm>
          <a:off x="2383796" y="2203793"/>
          <a:ext cx="1475650" cy="147583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2230F9-6814-431D-8982-3B4551CEEB5F}">
      <dsp:nvSpPr>
        <dsp:cNvPr id="0" name=""/>
        <dsp:cNvSpPr/>
      </dsp:nvSpPr>
      <dsp:spPr>
        <a:xfrm>
          <a:off x="686483" y="3551587"/>
          <a:ext cx="1998905" cy="9727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86483" y="3551587"/>
        <a:ext cx="1998905" cy="972727"/>
      </dsp:txXfrm>
    </dsp:sp>
    <dsp:sp modelId="{520FBA8F-FE98-4C99-AB80-A2443377949C}">
      <dsp:nvSpPr>
        <dsp:cNvPr id="0" name=""/>
        <dsp:cNvSpPr/>
      </dsp:nvSpPr>
      <dsp:spPr>
        <a:xfrm>
          <a:off x="2084362" y="1828275"/>
          <a:ext cx="1475650" cy="147583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79199C-8FC1-44B8-AA76-42C4486D01CA}">
      <dsp:nvSpPr>
        <dsp:cNvPr id="0" name=""/>
        <dsp:cNvSpPr/>
      </dsp:nvSpPr>
      <dsp:spPr>
        <a:xfrm>
          <a:off x="10286" y="2304261"/>
          <a:ext cx="2270476" cy="10632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B050"/>
              </a:solidFill>
              <a:latin typeface="a_MonumentoTitul" panose="02060906030706050204" pitchFamily="18" charset="-52"/>
              <a:ea typeface="+mn-ea"/>
              <a:cs typeface="+mn-cs"/>
            </a:rPr>
            <a:t>смягчает влияние экономических кризисов</a:t>
          </a:r>
          <a:endParaRPr lang="ru-RU" sz="1800" kern="1200" dirty="0">
            <a:solidFill>
              <a:srgbClr val="00B050"/>
            </a:solidFill>
            <a:latin typeface="a_MonumentoTitul" panose="02060906030706050204" pitchFamily="18" charset="-52"/>
            <a:ea typeface="+mn-ea"/>
            <a:cs typeface="+mn-cs"/>
          </a:endParaRPr>
        </a:p>
      </dsp:txBody>
      <dsp:txXfrm>
        <a:off x="10286" y="2304261"/>
        <a:ext cx="2270476" cy="1063214"/>
      </dsp:txXfrm>
    </dsp:sp>
    <dsp:sp modelId="{393D58A6-F263-462B-A880-1814C5388B7D}">
      <dsp:nvSpPr>
        <dsp:cNvPr id="0" name=""/>
        <dsp:cNvSpPr/>
      </dsp:nvSpPr>
      <dsp:spPr>
        <a:xfrm>
          <a:off x="2190732" y="1360009"/>
          <a:ext cx="1475650" cy="1475831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92D52E-C66B-48A0-8AAF-44BE0CD0DEFA}">
      <dsp:nvSpPr>
        <dsp:cNvPr id="0" name=""/>
        <dsp:cNvSpPr/>
      </dsp:nvSpPr>
      <dsp:spPr>
        <a:xfrm>
          <a:off x="226975" y="859619"/>
          <a:ext cx="1964897" cy="9953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996600"/>
              </a:solidFill>
              <a:latin typeface="a_MonumentoTitul" panose="02060906030706050204" pitchFamily="18" charset="-52"/>
              <a:ea typeface="+mn-ea"/>
              <a:cs typeface="+mn-cs"/>
            </a:rPr>
            <a:t>является прививкой от сырьевой зависимости</a:t>
          </a:r>
          <a:endParaRPr lang="ru-RU" sz="1800" kern="1200" dirty="0">
            <a:solidFill>
              <a:srgbClr val="996600"/>
            </a:solidFill>
            <a:latin typeface="a_MonumentoTitul" panose="02060906030706050204" pitchFamily="18" charset="-52"/>
            <a:ea typeface="+mn-ea"/>
            <a:cs typeface="+mn-cs"/>
          </a:endParaRPr>
        </a:p>
      </dsp:txBody>
      <dsp:txXfrm>
        <a:off x="226975" y="859619"/>
        <a:ext cx="1964897" cy="995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3AF47-8475-47C0-AD97-B2FEB1784EE5}">
      <dsp:nvSpPr>
        <dsp:cNvPr id="0" name=""/>
        <dsp:cNvSpPr/>
      </dsp:nvSpPr>
      <dsp:spPr>
        <a:xfrm>
          <a:off x="17890" y="0"/>
          <a:ext cx="3281879" cy="1101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Базовый федеральный закон - № 209-ФЗ «О развитии малого и среднего предпринимательства в РФ»</a:t>
          </a:r>
          <a:endParaRPr lang="ru-RU" sz="1600" kern="1200" dirty="0"/>
        </a:p>
      </dsp:txBody>
      <dsp:txXfrm>
        <a:off x="71663" y="53773"/>
        <a:ext cx="3174333" cy="9940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234D8-6FEA-4142-8B2A-531A709916A2}">
      <dsp:nvSpPr>
        <dsp:cNvPr id="0" name=""/>
        <dsp:cNvSpPr/>
      </dsp:nvSpPr>
      <dsp:spPr>
        <a:xfrm>
          <a:off x="0" y="5353"/>
          <a:ext cx="3494436" cy="300038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24811-9E0B-4D07-98F8-4C014E5DDA7F}">
      <dsp:nvSpPr>
        <dsp:cNvPr id="0" name=""/>
        <dsp:cNvSpPr/>
      </dsp:nvSpPr>
      <dsp:spPr>
        <a:xfrm>
          <a:off x="412797" y="2101643"/>
          <a:ext cx="90855" cy="90855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D3935-C9BE-4769-91E3-EC58B6F1750C}">
      <dsp:nvSpPr>
        <dsp:cNvPr id="0" name=""/>
        <dsp:cNvSpPr/>
      </dsp:nvSpPr>
      <dsp:spPr>
        <a:xfrm>
          <a:off x="211634" y="2242171"/>
          <a:ext cx="814203" cy="631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4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Микро</a:t>
          </a:r>
        </a:p>
      </dsp:txBody>
      <dsp:txXfrm>
        <a:off x="211634" y="2242171"/>
        <a:ext cx="814203" cy="631182"/>
      </dsp:txXfrm>
    </dsp:sp>
    <dsp:sp modelId="{0A60BD1F-CD15-42D9-837F-C4E31B1C6F3C}">
      <dsp:nvSpPr>
        <dsp:cNvPr id="0" name=""/>
        <dsp:cNvSpPr/>
      </dsp:nvSpPr>
      <dsp:spPr>
        <a:xfrm>
          <a:off x="1139540" y="1370735"/>
          <a:ext cx="164238" cy="1642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88991-AF70-477D-AC2A-088F57E86720}">
      <dsp:nvSpPr>
        <dsp:cNvPr id="0" name=""/>
        <dsp:cNvSpPr/>
      </dsp:nvSpPr>
      <dsp:spPr>
        <a:xfrm>
          <a:off x="941370" y="1590649"/>
          <a:ext cx="838664" cy="118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2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Малые</a:t>
          </a:r>
          <a:endParaRPr lang="ru-RU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41370" y="1590649"/>
        <a:ext cx="838664" cy="1188108"/>
      </dsp:txXfrm>
    </dsp:sp>
    <dsp:sp modelId="{33EC8A4B-A3B1-4EA8-9537-025C42425E57}">
      <dsp:nvSpPr>
        <dsp:cNvPr id="0" name=""/>
        <dsp:cNvSpPr/>
      </dsp:nvSpPr>
      <dsp:spPr>
        <a:xfrm>
          <a:off x="2397544" y="609855"/>
          <a:ext cx="227138" cy="2271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0517B-73BC-4E31-828C-977937893531}">
      <dsp:nvSpPr>
        <dsp:cNvPr id="0" name=""/>
        <dsp:cNvSpPr/>
      </dsp:nvSpPr>
      <dsp:spPr>
        <a:xfrm>
          <a:off x="1897548" y="879210"/>
          <a:ext cx="838664" cy="151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5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Средние</a:t>
          </a:r>
          <a:endParaRPr lang="ru-RU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97548" y="879210"/>
        <a:ext cx="838664" cy="1517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2CFDF-CFEF-45C8-9364-3ED4BFB93447}">
      <dsp:nvSpPr>
        <dsp:cNvPr id="0" name=""/>
        <dsp:cNvSpPr/>
      </dsp:nvSpPr>
      <dsp:spPr>
        <a:xfrm rot="5400000">
          <a:off x="4612484" y="-1080950"/>
          <a:ext cx="621301" cy="2941195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chemeClr val="bg1"/>
              </a:solidFill>
            </a:rPr>
            <a:t>37,4%</a:t>
          </a:r>
          <a:endParaRPr lang="ru-RU" sz="3300" kern="1200" dirty="0">
            <a:solidFill>
              <a:schemeClr val="bg1"/>
            </a:solidFill>
          </a:endParaRPr>
        </a:p>
      </dsp:txBody>
      <dsp:txXfrm rot="-5400000">
        <a:off x="3452538" y="109325"/>
        <a:ext cx="2910866" cy="560643"/>
      </dsp:txXfrm>
    </dsp:sp>
    <dsp:sp modelId="{DC945263-BE7B-43C5-8321-4461EC7E94CC}">
      <dsp:nvSpPr>
        <dsp:cNvPr id="0" name=""/>
        <dsp:cNvSpPr/>
      </dsp:nvSpPr>
      <dsp:spPr>
        <a:xfrm>
          <a:off x="170" y="1333"/>
          <a:ext cx="3452366" cy="776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Единый налог на вмененный доход (ЕНВД)  </a:t>
          </a:r>
          <a:endParaRPr lang="ru-RU" sz="1600" kern="1200" dirty="0"/>
        </a:p>
      </dsp:txBody>
      <dsp:txXfrm>
        <a:off x="38082" y="39245"/>
        <a:ext cx="3376542" cy="700802"/>
      </dsp:txXfrm>
    </dsp:sp>
    <dsp:sp modelId="{C8276E56-4D0B-4F87-B7E1-11B633F29E44}">
      <dsp:nvSpPr>
        <dsp:cNvPr id="0" name=""/>
        <dsp:cNvSpPr/>
      </dsp:nvSpPr>
      <dsp:spPr>
        <a:xfrm rot="5400000">
          <a:off x="4612057" y="-263494"/>
          <a:ext cx="621301" cy="2937199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chemeClr val="bg1"/>
              </a:solidFill>
            </a:rPr>
            <a:t>33,1%</a:t>
          </a:r>
          <a:endParaRPr lang="ru-RU" sz="3300" kern="1200" dirty="0">
            <a:solidFill>
              <a:schemeClr val="bg1"/>
            </a:solidFill>
          </a:endParaRPr>
        </a:p>
      </dsp:txBody>
      <dsp:txXfrm rot="-5400000">
        <a:off x="3454109" y="924783"/>
        <a:ext cx="2906870" cy="560643"/>
      </dsp:txXfrm>
    </dsp:sp>
    <dsp:sp modelId="{925B1BD0-7ED5-4E8C-A421-451A40186B99}">
      <dsp:nvSpPr>
        <dsp:cNvPr id="0" name=""/>
        <dsp:cNvSpPr/>
      </dsp:nvSpPr>
      <dsp:spPr>
        <a:xfrm>
          <a:off x="170" y="816791"/>
          <a:ext cx="3453937" cy="776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Упрощенная система налогообложения («доходы») – 6%  </a:t>
          </a:r>
          <a:endParaRPr lang="ru-RU" sz="1600" kern="1200" dirty="0"/>
        </a:p>
      </dsp:txBody>
      <dsp:txXfrm>
        <a:off x="38082" y="854703"/>
        <a:ext cx="3378113" cy="700802"/>
      </dsp:txXfrm>
    </dsp:sp>
    <dsp:sp modelId="{DD37F81B-EC5F-4D87-BAED-390DD6CC2872}">
      <dsp:nvSpPr>
        <dsp:cNvPr id="0" name=""/>
        <dsp:cNvSpPr/>
      </dsp:nvSpPr>
      <dsp:spPr>
        <a:xfrm rot="5400000">
          <a:off x="4614616" y="553961"/>
          <a:ext cx="621301" cy="2933203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chemeClr val="bg1"/>
              </a:solidFill>
            </a:rPr>
            <a:t>17,2%</a:t>
          </a:r>
          <a:endParaRPr lang="ru-RU" sz="3300" kern="1200" dirty="0">
            <a:solidFill>
              <a:schemeClr val="bg1"/>
            </a:solidFill>
          </a:endParaRPr>
        </a:p>
      </dsp:txBody>
      <dsp:txXfrm rot="-5400000">
        <a:off x="3458666" y="1740241"/>
        <a:ext cx="2902874" cy="560643"/>
      </dsp:txXfrm>
    </dsp:sp>
    <dsp:sp modelId="{B65A67EC-507F-45D8-803B-06990DC76878}">
      <dsp:nvSpPr>
        <dsp:cNvPr id="0" name=""/>
        <dsp:cNvSpPr/>
      </dsp:nvSpPr>
      <dsp:spPr>
        <a:xfrm>
          <a:off x="170" y="1632249"/>
          <a:ext cx="3458494" cy="776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Упрощенная система налогообложения («доходы минус расходы») – 15%  </a:t>
          </a:r>
          <a:endParaRPr lang="ru-RU" sz="1600" kern="1200" dirty="0"/>
        </a:p>
      </dsp:txBody>
      <dsp:txXfrm>
        <a:off x="38082" y="1670161"/>
        <a:ext cx="3382670" cy="700802"/>
      </dsp:txXfrm>
    </dsp:sp>
    <dsp:sp modelId="{70F320A9-86BE-4CC9-B71B-D8126E15DF7F}">
      <dsp:nvSpPr>
        <dsp:cNvPr id="0" name=""/>
        <dsp:cNvSpPr/>
      </dsp:nvSpPr>
      <dsp:spPr>
        <a:xfrm rot="5400000">
          <a:off x="4614946" y="1369419"/>
          <a:ext cx="621301" cy="2933203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chemeClr val="bg1"/>
              </a:solidFill>
            </a:rPr>
            <a:t>7,7%</a:t>
          </a:r>
          <a:endParaRPr lang="ru-RU" sz="3300" kern="1200" dirty="0">
            <a:solidFill>
              <a:schemeClr val="bg1"/>
            </a:solidFill>
          </a:endParaRPr>
        </a:p>
      </dsp:txBody>
      <dsp:txXfrm rot="-5400000">
        <a:off x="3458996" y="2555699"/>
        <a:ext cx="2902874" cy="560643"/>
      </dsp:txXfrm>
    </dsp:sp>
    <dsp:sp modelId="{1FFCD895-C2A9-4C8E-A25C-7A1C9B1A9936}">
      <dsp:nvSpPr>
        <dsp:cNvPr id="0" name=""/>
        <dsp:cNvSpPr/>
      </dsp:nvSpPr>
      <dsp:spPr>
        <a:xfrm>
          <a:off x="170" y="2447707"/>
          <a:ext cx="3458824" cy="776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Общая система налогообложения  </a:t>
          </a:r>
          <a:endParaRPr lang="ru-RU" sz="1600" kern="1200" dirty="0"/>
        </a:p>
      </dsp:txBody>
      <dsp:txXfrm>
        <a:off x="38082" y="2485619"/>
        <a:ext cx="3383000" cy="700802"/>
      </dsp:txXfrm>
    </dsp:sp>
    <dsp:sp modelId="{78485AF1-5BC1-4054-A7CE-35080BE46F4C}">
      <dsp:nvSpPr>
        <dsp:cNvPr id="0" name=""/>
        <dsp:cNvSpPr/>
      </dsp:nvSpPr>
      <dsp:spPr>
        <a:xfrm rot="5400000">
          <a:off x="4612057" y="2182879"/>
          <a:ext cx="621301" cy="2937199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chemeClr val="bg1"/>
              </a:solidFill>
            </a:rPr>
            <a:t>4,4%</a:t>
          </a:r>
          <a:endParaRPr lang="ru-RU" sz="3300" kern="1200" dirty="0">
            <a:solidFill>
              <a:schemeClr val="bg1"/>
            </a:solidFill>
          </a:endParaRPr>
        </a:p>
      </dsp:txBody>
      <dsp:txXfrm rot="-5400000">
        <a:off x="3454109" y="3371157"/>
        <a:ext cx="2906870" cy="560643"/>
      </dsp:txXfrm>
    </dsp:sp>
    <dsp:sp modelId="{E95E26EF-3B4B-443D-90C0-345EBBEB0A16}">
      <dsp:nvSpPr>
        <dsp:cNvPr id="0" name=""/>
        <dsp:cNvSpPr/>
      </dsp:nvSpPr>
      <dsp:spPr>
        <a:xfrm>
          <a:off x="170" y="3263165"/>
          <a:ext cx="3453937" cy="776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Патентная система налогообложения  </a:t>
          </a:r>
          <a:endParaRPr lang="ru-RU" sz="1600" kern="1200" dirty="0"/>
        </a:p>
      </dsp:txBody>
      <dsp:txXfrm>
        <a:off x="38082" y="3301077"/>
        <a:ext cx="3378113" cy="700802"/>
      </dsp:txXfrm>
    </dsp:sp>
    <dsp:sp modelId="{C6572019-4409-457C-A496-70441FD1AA7C}">
      <dsp:nvSpPr>
        <dsp:cNvPr id="0" name=""/>
        <dsp:cNvSpPr/>
      </dsp:nvSpPr>
      <dsp:spPr>
        <a:xfrm rot="5400000">
          <a:off x="4612037" y="2996338"/>
          <a:ext cx="621301" cy="2941195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chemeClr val="bg1"/>
              </a:solidFill>
            </a:rPr>
            <a:t>0,2%</a:t>
          </a:r>
          <a:endParaRPr lang="ru-RU" sz="3300" kern="1200" dirty="0">
            <a:solidFill>
              <a:schemeClr val="bg1"/>
            </a:solidFill>
          </a:endParaRPr>
        </a:p>
      </dsp:txBody>
      <dsp:txXfrm rot="-5400000">
        <a:off x="3452091" y="4186614"/>
        <a:ext cx="2910866" cy="560643"/>
      </dsp:txXfrm>
    </dsp:sp>
    <dsp:sp modelId="{BFCD3978-E31E-42A0-A429-74B4D001302E}">
      <dsp:nvSpPr>
        <dsp:cNvPr id="0" name=""/>
        <dsp:cNvSpPr/>
      </dsp:nvSpPr>
      <dsp:spPr>
        <a:xfrm>
          <a:off x="170" y="4078623"/>
          <a:ext cx="3451919" cy="776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Единый сельскохозяйственный налог  </a:t>
          </a:r>
          <a:endParaRPr lang="ru-RU" sz="1600" kern="1200" dirty="0"/>
        </a:p>
      </dsp:txBody>
      <dsp:txXfrm>
        <a:off x="38082" y="4116535"/>
        <a:ext cx="3376095" cy="70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748F6-DE2E-42E9-B991-75E6B68E209B}">
      <dsp:nvSpPr>
        <dsp:cNvPr id="0" name=""/>
        <dsp:cNvSpPr/>
      </dsp:nvSpPr>
      <dsp:spPr>
        <a:xfrm>
          <a:off x="72008" y="9238"/>
          <a:ext cx="2015368" cy="11148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Президентом России провозглашен мораторий на рост налоговых ставок и ставок по страховым взносам в государственные внебюджетные фонды на период до 2018 года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72008" y="9238"/>
        <a:ext cx="2015368" cy="1114889"/>
      </dsp:txXfrm>
    </dsp:sp>
    <dsp:sp modelId="{A67EDBEF-D38F-4B73-B19C-1F417B2ADE06}">
      <dsp:nvSpPr>
        <dsp:cNvPr id="0" name=""/>
        <dsp:cNvSpPr/>
      </dsp:nvSpPr>
      <dsp:spPr>
        <a:xfrm>
          <a:off x="0" y="0"/>
          <a:ext cx="440861" cy="4545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05DCD-A299-4B6E-BA9E-C848D8E517F1}">
      <dsp:nvSpPr>
        <dsp:cNvPr id="0" name=""/>
        <dsp:cNvSpPr/>
      </dsp:nvSpPr>
      <dsp:spPr>
        <a:xfrm>
          <a:off x="2304246" y="9235"/>
          <a:ext cx="2015368" cy="11181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Для</a:t>
          </a:r>
          <a:r>
            <a:rPr lang="ru-RU" sz="900" kern="1200" dirty="0" smtClean="0"/>
            <a:t> </a:t>
          </a:r>
          <a:r>
            <a:rPr lang="ru-RU" sz="900" kern="1200" dirty="0" smtClean="0">
              <a:solidFill>
                <a:schemeClr val="bg2"/>
              </a:solidFill>
            </a:rPr>
            <a:t>индивидуальных предпринимателей в производственной, социальной и научной сферах введены двухлетние «налоговые каникулы»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2304246" y="9235"/>
        <a:ext cx="2015368" cy="1118120"/>
      </dsp:txXfrm>
    </dsp:sp>
    <dsp:sp modelId="{B2AA08EF-2C8B-4821-B92A-27EB84BB17D0}">
      <dsp:nvSpPr>
        <dsp:cNvPr id="0" name=""/>
        <dsp:cNvSpPr/>
      </dsp:nvSpPr>
      <dsp:spPr>
        <a:xfrm>
          <a:off x="2232250" y="0"/>
          <a:ext cx="440861" cy="4807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51B3B-7528-4926-8DB5-16D47BC2BD02}">
      <dsp:nvSpPr>
        <dsp:cNvPr id="0" name=""/>
        <dsp:cNvSpPr/>
      </dsp:nvSpPr>
      <dsp:spPr>
        <a:xfrm>
          <a:off x="4608514" y="9238"/>
          <a:ext cx="2015368" cy="11149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Субъектам РФ предоставлено право снижать налоговые  ставки для МСП: с 6 до 1% – для УСН с объектом налогообложения «доходы»; с 15 до 7,5% – для ЕНВД (для отдельных видов деятельности)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4608514" y="9238"/>
        <a:ext cx="2015368" cy="1114902"/>
      </dsp:txXfrm>
    </dsp:sp>
    <dsp:sp modelId="{DB4E8C5D-8A4A-4E9D-B616-B926381F0F94}">
      <dsp:nvSpPr>
        <dsp:cNvPr id="0" name=""/>
        <dsp:cNvSpPr/>
      </dsp:nvSpPr>
      <dsp:spPr>
        <a:xfrm>
          <a:off x="4464496" y="0"/>
          <a:ext cx="440861" cy="51728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E3F6A-EC95-491C-8CC4-EAA043622A7E}">
      <dsp:nvSpPr>
        <dsp:cNvPr id="0" name=""/>
        <dsp:cNvSpPr/>
      </dsp:nvSpPr>
      <dsp:spPr>
        <a:xfrm>
          <a:off x="72008" y="1233372"/>
          <a:ext cx="2015368" cy="12439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Введен трехлетний мораторий на плановые проверки субъектов малого предпринимательства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72008" y="1233372"/>
        <a:ext cx="2015368" cy="1243936"/>
      </dsp:txXfrm>
    </dsp:sp>
    <dsp:sp modelId="{5B8232AB-CACA-4A9B-B0AC-C1B5E92F4C09}">
      <dsp:nvSpPr>
        <dsp:cNvPr id="0" name=""/>
        <dsp:cNvSpPr/>
      </dsp:nvSpPr>
      <dsp:spPr>
        <a:xfrm>
          <a:off x="0" y="1305381"/>
          <a:ext cx="440861" cy="49419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911C1-56DC-42D5-8DE6-B92E5D989359}">
      <dsp:nvSpPr>
        <dsp:cNvPr id="0" name=""/>
        <dsp:cNvSpPr/>
      </dsp:nvSpPr>
      <dsp:spPr>
        <a:xfrm>
          <a:off x="2304246" y="1233372"/>
          <a:ext cx="2015368" cy="12275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Создана Федеральная корпорация </a:t>
          </a:r>
          <a:r>
            <a:rPr lang="ru-RU" sz="900" kern="1200" dirty="0" smtClean="0"/>
            <a:t>по развитию </a:t>
          </a:r>
          <a:r>
            <a:rPr lang="ru-RU" sz="900" kern="1200" dirty="0" smtClean="0">
              <a:solidFill>
                <a:schemeClr val="bg2"/>
              </a:solidFill>
            </a:rPr>
            <a:t>малого и среднего предпринимательства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2304246" y="1233372"/>
        <a:ext cx="2015368" cy="1227548"/>
      </dsp:txXfrm>
    </dsp:sp>
    <dsp:sp modelId="{0AED80EF-17CA-4EC1-8287-5C57D6C98397}">
      <dsp:nvSpPr>
        <dsp:cNvPr id="0" name=""/>
        <dsp:cNvSpPr/>
      </dsp:nvSpPr>
      <dsp:spPr>
        <a:xfrm>
          <a:off x="2232250" y="1305381"/>
          <a:ext cx="440861" cy="49419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F4FFE-DC05-4596-99EB-706EE1E1644E}">
      <dsp:nvSpPr>
        <dsp:cNvPr id="0" name=""/>
        <dsp:cNvSpPr/>
      </dsp:nvSpPr>
      <dsp:spPr>
        <a:xfrm>
          <a:off x="4608514" y="1233372"/>
          <a:ext cx="2015368" cy="11676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Утвержден приоритетный проект «Малый бизнес  и поддержка индивидуальной предпринимательской инициативы»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4608514" y="1233372"/>
        <a:ext cx="2015368" cy="1167666"/>
      </dsp:txXfrm>
    </dsp:sp>
    <dsp:sp modelId="{347088A0-C12F-4C56-B8E8-AD80A1922A78}">
      <dsp:nvSpPr>
        <dsp:cNvPr id="0" name=""/>
        <dsp:cNvSpPr/>
      </dsp:nvSpPr>
      <dsp:spPr>
        <a:xfrm>
          <a:off x="4536502" y="1161364"/>
          <a:ext cx="440861" cy="49419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516CE-2EF6-403E-B8C7-8198EA29DAC4}">
      <dsp:nvSpPr>
        <dsp:cNvPr id="0" name=""/>
        <dsp:cNvSpPr/>
      </dsp:nvSpPr>
      <dsp:spPr>
        <a:xfrm>
          <a:off x="72008" y="2601527"/>
          <a:ext cx="2015368" cy="13133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Утверждена Стратегия развития малого и среднего предпринимательства до 2030 года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72008" y="2601527"/>
        <a:ext cx="2015368" cy="1313359"/>
      </dsp:txXfrm>
    </dsp:sp>
    <dsp:sp modelId="{CDFB28C7-1BBF-4F68-BBD5-5F4644451E7C}">
      <dsp:nvSpPr>
        <dsp:cNvPr id="0" name=""/>
        <dsp:cNvSpPr/>
      </dsp:nvSpPr>
      <dsp:spPr>
        <a:xfrm>
          <a:off x="0" y="2673531"/>
          <a:ext cx="440861" cy="58684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9A597-572C-4F0C-A543-C7475507F025}">
      <dsp:nvSpPr>
        <dsp:cNvPr id="0" name=""/>
        <dsp:cNvSpPr/>
      </dsp:nvSpPr>
      <dsp:spPr>
        <a:xfrm>
          <a:off x="2304246" y="2601527"/>
          <a:ext cx="2015368" cy="12789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В</a:t>
          </a:r>
          <a:r>
            <a:rPr lang="ru-RU" sz="900" kern="1200" dirty="0" smtClean="0"/>
            <a:t> </a:t>
          </a:r>
          <a:r>
            <a:rPr lang="ru-RU" sz="900" kern="1200" dirty="0" smtClean="0">
              <a:solidFill>
                <a:schemeClr val="bg2"/>
              </a:solidFill>
            </a:rPr>
            <a:t>КоАП внесены изменения, предусматривающие применение ответственности исключительно в виде предупреждения для МСП при первичном выявлении нарушений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2304246" y="2601527"/>
        <a:ext cx="2015368" cy="1278934"/>
      </dsp:txXfrm>
    </dsp:sp>
    <dsp:sp modelId="{D34A4E62-45FD-4205-B4DE-9723F1E881B7}">
      <dsp:nvSpPr>
        <dsp:cNvPr id="0" name=""/>
        <dsp:cNvSpPr/>
      </dsp:nvSpPr>
      <dsp:spPr>
        <a:xfrm>
          <a:off x="2232250" y="2673531"/>
          <a:ext cx="440861" cy="56528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561E1-E143-4725-BF11-DE827912D230}">
      <dsp:nvSpPr>
        <dsp:cNvPr id="0" name=""/>
        <dsp:cNvSpPr/>
      </dsp:nvSpPr>
      <dsp:spPr>
        <a:xfrm>
          <a:off x="4608514" y="2601527"/>
          <a:ext cx="2015368" cy="12603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Создан единый реестр субъектов малого и среднего предпринимательства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4608514" y="2601527"/>
        <a:ext cx="2015368" cy="1260317"/>
      </dsp:txXfrm>
    </dsp:sp>
    <dsp:sp modelId="{3FE377F4-CDD2-4ECD-A4F6-374CD80A94FE}">
      <dsp:nvSpPr>
        <dsp:cNvPr id="0" name=""/>
        <dsp:cNvSpPr/>
      </dsp:nvSpPr>
      <dsp:spPr>
        <a:xfrm>
          <a:off x="4536502" y="2673531"/>
          <a:ext cx="440861" cy="56528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6B21F-7847-4B7C-AB11-EA1B8301558B}">
      <dsp:nvSpPr>
        <dsp:cNvPr id="0" name=""/>
        <dsp:cNvSpPr/>
      </dsp:nvSpPr>
      <dsp:spPr>
        <a:xfrm>
          <a:off x="1216625" y="4058969"/>
          <a:ext cx="2015368" cy="846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Порог применения упрощенной системы налогообложения увеличен в 2,5 раза до 150 млн. рублей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1216625" y="4058969"/>
        <a:ext cx="2015368" cy="846316"/>
      </dsp:txXfrm>
    </dsp:sp>
    <dsp:sp modelId="{3C11F5C7-8B86-43E9-A1B3-3318DDAE260E}">
      <dsp:nvSpPr>
        <dsp:cNvPr id="0" name=""/>
        <dsp:cNvSpPr/>
      </dsp:nvSpPr>
      <dsp:spPr>
        <a:xfrm>
          <a:off x="1132651" y="4133281"/>
          <a:ext cx="440861" cy="54723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A0350-67D7-4075-BBF4-2C9C7AAF10BE}">
      <dsp:nvSpPr>
        <dsp:cNvPr id="0" name=""/>
        <dsp:cNvSpPr/>
      </dsp:nvSpPr>
      <dsp:spPr>
        <a:xfrm>
          <a:off x="3476715" y="4058969"/>
          <a:ext cx="2015368" cy="846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586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/>
              </a:solidFill>
            </a:rPr>
            <a:t>Увеличены пороговые размеры ущерба, являющегося основанием для возбуждения углового дела по преступлениям в сфере экономики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3476715" y="4058969"/>
        <a:ext cx="2015368" cy="846316"/>
      </dsp:txXfrm>
    </dsp:sp>
    <dsp:sp modelId="{C31FF567-970D-40B5-B60D-87C52AFD7674}">
      <dsp:nvSpPr>
        <dsp:cNvPr id="0" name=""/>
        <dsp:cNvSpPr/>
      </dsp:nvSpPr>
      <dsp:spPr>
        <a:xfrm>
          <a:off x="3392742" y="4104455"/>
          <a:ext cx="440861" cy="60489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942FAC-5E71-47DF-891E-D0859ECC68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4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F87E-69EF-4BB7-A990-4F16E05C2568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10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11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12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14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15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16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17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18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20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23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24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25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26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27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28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29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4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5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6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7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8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2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2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F334-EDA4-4BFD-89A0-8775E8E96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33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1D784-52FB-4877-BE80-167B5B486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7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6259-DEEF-4756-9CB5-AB28965A6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89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037C-73AE-45F4-B8F5-57E669BDE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8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0514-DEE3-4165-98DD-B298124D9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A3D4-F8DA-433F-9950-B203F26A0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88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1447-58F5-4D73-ADE7-10A964DF1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4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EDC9-050F-4002-8A4F-689A4E537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1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0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EFEA-EEF9-4E09-8F00-7250AF7A6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61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934C-3D54-44CD-9279-16C1F2242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3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2922-C95A-4C43-86F3-09E5E7E5C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22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290" y="476250"/>
            <a:ext cx="252339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69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76" y="1509714"/>
            <a:ext cx="8274051" cy="4613275"/>
          </a:xfrm>
        </p:spPr>
        <p:txBody>
          <a:bodyPr/>
          <a:lstStyle>
            <a:lvl3pPr>
              <a:buFont typeface="Trebuchet MS" pitchFamily="34" charset="0"/>
              <a:buChar char="—"/>
              <a:defRPr/>
            </a:lvl3pPr>
            <a:lvl4pPr>
              <a:buFont typeface="Trebuchet MS" pitchFamily="34" charset="0"/>
              <a:buChar char="—"/>
              <a:defRPr/>
            </a:lvl4pPr>
            <a:lvl5pPr>
              <a:buFont typeface="Trebuchet MS" pitchFamily="34" charset="0"/>
              <a:buChar char="—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895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081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16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665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9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41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409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06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399FC-E361-4670-BCD6-EB468EA1F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9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63513"/>
            <a:ext cx="827405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509714"/>
            <a:ext cx="8274050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Body text</a:t>
            </a:r>
          </a:p>
          <a:p>
            <a:pPr lvl="1"/>
            <a:r>
              <a:rPr lang="en-GB" dirty="0" smtClean="0"/>
              <a:t>First level</a:t>
            </a:r>
          </a:p>
          <a:p>
            <a:pPr lvl="2"/>
            <a:r>
              <a:rPr lang="en-GB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568876" y="6610226"/>
            <a:ext cx="176212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 fontAlgn="auto">
              <a:spcAft>
                <a:spcPts val="0"/>
              </a:spcAft>
            </a:pPr>
            <a:fld id="{0AAE6F06-DF1F-4AFE-8A52-B806E3E9D437}" type="slidenum">
              <a:rPr lang="en-GB" sz="900">
                <a:solidFill>
                  <a:srgbClr val="000000"/>
                </a:solidFill>
                <a:latin typeface="Arial"/>
              </a:rPr>
              <a:pPr algn="r" defTabSz="889000" fontAlgn="auto">
                <a:spcAft>
                  <a:spcPts val="0"/>
                </a:spcAft>
              </a:pPr>
              <a:t>‹#›</a:t>
            </a:fld>
            <a:endParaRPr lang="en-GB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434975" y="989013"/>
            <a:ext cx="8274050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tIns="91440" bIns="9144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45782"/>
          </a:solidFill>
          <a:latin typeface="+mj-lt"/>
          <a:ea typeface="Tahoma" pitchFamily="34" charset="0"/>
          <a:cs typeface="Tahoma" pitchFamily="34" charset="0"/>
        </a:defRPr>
      </a:lvl1pPr>
      <a:lvl2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defRPr sz="1600" b="1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marL="4445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•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2pPr>
      <a:lvl3pPr marL="8890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3pPr>
      <a:lvl4pPr marL="1338263" indent="-22701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4pPr>
      <a:lvl5pPr marL="19986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5pPr>
      <a:lvl6pPr marL="24558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6.jpeg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microsoft.com/office/2007/relationships/diagramDrawing" Target="../diagrams/drawing9.xml"/><Relationship Id="rId5" Type="http://schemas.openxmlformats.org/officeDocument/2006/relationships/image" Target="../media/image29.emf"/><Relationship Id="rId10" Type="http://schemas.openxmlformats.org/officeDocument/2006/relationships/diagramColors" Target="../diagrams/colors9.xml"/><Relationship Id="rId4" Type="http://schemas.openxmlformats.org/officeDocument/2006/relationships/image" Target="../media/image28.emf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3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notesSlide" Target="../notesSlides/notesSlide21.xml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5" Type="http://schemas.openxmlformats.org/officeDocument/2006/relationships/diagramLayout" Target="../diagrams/layout16.xml"/><Relationship Id="rId10" Type="http://schemas.openxmlformats.org/officeDocument/2006/relationships/diagramLayout" Target="../diagrams/layout15.xml"/><Relationship Id="rId19" Type="http://schemas.openxmlformats.org/officeDocument/2006/relationships/chart" Target="../charts/chart4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34.png"/><Relationship Id="rId4" Type="http://schemas.openxmlformats.org/officeDocument/2006/relationships/diagramData" Target="../diagrams/data17.xml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18" Type="http://schemas.microsoft.com/office/2007/relationships/diagramDrawing" Target="../diagrams/drawing20.xml"/><Relationship Id="rId26" Type="http://schemas.openxmlformats.org/officeDocument/2006/relationships/image" Target="../media/image18.png"/><Relationship Id="rId3" Type="http://schemas.openxmlformats.org/officeDocument/2006/relationships/image" Target="../media/image6.jpeg"/><Relationship Id="rId21" Type="http://schemas.openxmlformats.org/officeDocument/2006/relationships/diagramQuickStyle" Target="../diagrams/quickStyle21.xml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17" Type="http://schemas.openxmlformats.org/officeDocument/2006/relationships/diagramColors" Target="../diagrams/colors20.xml"/><Relationship Id="rId25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6" Type="http://schemas.openxmlformats.org/officeDocument/2006/relationships/diagramQuickStyle" Target="../diagrams/quickStyle20.xml"/><Relationship Id="rId20" Type="http://schemas.openxmlformats.org/officeDocument/2006/relationships/diagramLayout" Target="../diagrams/layout21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24" Type="http://schemas.openxmlformats.org/officeDocument/2006/relationships/image" Target="../media/image42.png"/><Relationship Id="rId5" Type="http://schemas.openxmlformats.org/officeDocument/2006/relationships/diagramLayout" Target="../diagrams/layout18.xml"/><Relationship Id="rId15" Type="http://schemas.openxmlformats.org/officeDocument/2006/relationships/diagramLayout" Target="../diagrams/layout20.xml"/><Relationship Id="rId23" Type="http://schemas.microsoft.com/office/2007/relationships/diagramDrawing" Target="../diagrams/drawing21.xml"/><Relationship Id="rId10" Type="http://schemas.openxmlformats.org/officeDocument/2006/relationships/diagramLayout" Target="../diagrams/layout19.xml"/><Relationship Id="rId19" Type="http://schemas.openxmlformats.org/officeDocument/2006/relationships/diagramData" Target="../diagrams/data21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Relationship Id="rId14" Type="http://schemas.openxmlformats.org/officeDocument/2006/relationships/diagramData" Target="../diagrams/data20.xml"/><Relationship Id="rId22" Type="http://schemas.openxmlformats.org/officeDocument/2006/relationships/diagramColors" Target="../diagrams/colors2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Layout" Target="../diagrams/layout3.xml"/><Relationship Id="rId1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2.jpeg"/><Relationship Id="rId7" Type="http://schemas.openxmlformats.org/officeDocument/2006/relationships/diagramQuickStyle" Target="../diagrams/quickStyle2.xml"/><Relationship Id="rId12" Type="http://schemas.openxmlformats.org/officeDocument/2006/relationships/diagramData" Target="../diagrams/data3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6" Type="http://schemas.microsoft.com/office/2007/relationships/diagramDrawing" Target="../diagrams/drawing3.xml"/><Relationship Id="rId20" Type="http://schemas.openxmlformats.org/officeDocument/2006/relationships/image" Target="../media/image11.jpeg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0.png"/><Relationship Id="rId5" Type="http://schemas.openxmlformats.org/officeDocument/2006/relationships/diagramData" Target="../diagrams/data2.xml"/><Relationship Id="rId1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19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microsoft.com/office/2007/relationships/diagramDrawing" Target="../diagrams/drawing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48064" y="764704"/>
            <a:ext cx="3877245" cy="2028081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и средний бизнес в России: настоящее и будущее</a:t>
            </a:r>
            <a:endParaRPr lang="ru-RU" altLang="ru-RU" sz="3200" b="1" dirty="0">
              <a:solidFill>
                <a:srgbClr val="7030A0"/>
              </a:solidFill>
              <a:latin typeface="a_MonumentoTitul" panose="02060906030706050204" pitchFamily="18" charset="-52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" y="6057837"/>
            <a:ext cx="3666693" cy="6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82" y="281613"/>
            <a:ext cx="7315200" cy="715962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ОСНОВНЫЕ МЕРЫ ПОДДЕРЖКИ В 2017 г. 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4211960" y="1268760"/>
            <a:ext cx="4932040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2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Поддержка МСП в моногородах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Центры кластерного развития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Центры прототипирования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Центры сертификации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Центры поддержки экспорта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Центры поддержки предпринимательства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Центры инноваций социальной сферы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Микрофинансовые</a:t>
            </a: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 организации</a:t>
            </a:r>
            <a:endParaRPr kumimoji="1" lang="ru-RU" alt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Региональные гарантийные организации</a:t>
            </a:r>
            <a:endParaRPr kumimoji="1" lang="ru-RU" alt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 pitchFamily="34" charset="0"/>
            </a:endParaRPr>
          </a:p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kumimoji="1" lang="ru-RU" altLang="ru-RU" sz="1550" b="1" dirty="0" smtClean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4211960" y="3645024"/>
            <a:ext cx="4932040" cy="1046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5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Создание бизнес-инкубаторов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5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Создание и (или) развитие технопарков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5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Создание и (или) развитие (частных) промышленных парков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875830" y="1412776"/>
            <a:ext cx="2192114" cy="1440160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Поддержка субъектов </a:t>
            </a:r>
            <a:r>
              <a:rPr kumimoji="1" lang="ru-RU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МСП и </a:t>
            </a: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организаций, образующих </a:t>
            </a:r>
            <a:r>
              <a:rPr kumimoji="1" lang="ru-RU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инфраструктуру поддержки МСП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850206" y="3515529"/>
            <a:ext cx="2251323" cy="1132429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err="1" smtClean="0">
                <a:solidFill>
                  <a:prstClr val="white"/>
                </a:solidFill>
                <a:latin typeface="Calibri"/>
                <a:cs typeface="Arial" pitchFamily="34" charset="0"/>
              </a:rPr>
              <a:t>Софинансирование</a:t>
            </a: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 капитальных вложений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875830" y="4970463"/>
            <a:ext cx="2192114" cy="649957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Молодежное предпринимательство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4211960" y="4970463"/>
            <a:ext cx="4808215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Вовлечение молодежи в предпринимательскую деятельность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Создание и (или) обеспечение деятельности </a:t>
            </a: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Центром молодежного инновационного творчества</a:t>
            </a:r>
            <a:endParaRPr kumimoji="1" lang="ru-RU" alt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835695" y="5835387"/>
            <a:ext cx="2232298" cy="820738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8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МФЦ для бизнеса</a:t>
            </a:r>
            <a:endParaRPr kumimoji="1" lang="ru-RU" sz="18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" name="TextBox 36"/>
          <p:cNvSpPr txBox="1">
            <a:spLocks noChangeArrowheads="1"/>
          </p:cNvSpPr>
          <p:nvPr/>
        </p:nvSpPr>
        <p:spPr bwMode="auto">
          <a:xfrm>
            <a:off x="4211960" y="5961063"/>
            <a:ext cx="4808215" cy="569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55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Реализация </a:t>
            </a:r>
            <a:r>
              <a:rPr kumimoji="1" lang="ru-RU" altLang="ru-RU" sz="15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проектов </a:t>
            </a:r>
            <a:r>
              <a:rPr kumimoji="1" lang="ru-RU" altLang="ru-RU" sz="155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по созданию </a:t>
            </a:r>
            <a:r>
              <a:rPr kumimoji="1" lang="ru-RU" altLang="ru-RU" sz="15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МФЦ </a:t>
            </a:r>
            <a:r>
              <a:rPr kumimoji="1" lang="ru-RU" altLang="ru-RU" sz="155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для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5201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200800" cy="1143000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ПОДДЕРЖКА И РЕГУЛИРОВАНИЕ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63688" y="1535113"/>
            <a:ext cx="3384376" cy="6397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1050" dirty="0" smtClean="0">
                <a:solidFill>
                  <a:schemeClr val="bg2"/>
                </a:solidFill>
              </a:rPr>
              <a:t>ПРАВИТЕЛЬСТВЕННАЯ КОМИССИЯ ПО ВОПРОСАМ КОНКУРЕНЦИИ И РАЗВИТИЯ МСП</a:t>
            </a:r>
          </a:p>
          <a:p>
            <a:r>
              <a:rPr lang="ru-RU" sz="1050" dirty="0" smtClean="0">
                <a:solidFill>
                  <a:schemeClr val="bg2"/>
                </a:solidFill>
              </a:rPr>
              <a:t>Шувалов </a:t>
            </a:r>
            <a:r>
              <a:rPr lang="ru-RU" sz="1050" dirty="0">
                <a:solidFill>
                  <a:schemeClr val="bg2"/>
                </a:solidFill>
              </a:rPr>
              <a:t>И.И. - Председатель </a:t>
            </a:r>
            <a:endParaRPr lang="ru-RU" sz="1050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8783121"/>
              </p:ext>
            </p:extLst>
          </p:nvPr>
        </p:nvGraphicFramePr>
        <p:xfrm>
          <a:off x="1763688" y="2174875"/>
          <a:ext cx="3384376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266" name="Picture 2" descr="C:\Users\Иван\AppData\Local\Microsoft\Windows\INetCache\Content.Outlook\CD0BX1AR\ASO_20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90" y="1484784"/>
            <a:ext cx="38884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"/>
          <p:cNvSpPr>
            <a:spLocks noGrp="1"/>
          </p:cNvSpPr>
          <p:nvPr>
            <p:ph type="body" idx="1"/>
          </p:nvPr>
        </p:nvSpPr>
        <p:spPr>
          <a:xfrm>
            <a:off x="5292080" y="4941168"/>
            <a:ext cx="3384376" cy="6397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1800" dirty="0" smtClean="0">
                <a:solidFill>
                  <a:schemeClr val="bg2"/>
                </a:solidFill>
              </a:rPr>
              <a:t>Создана в 2008 г.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Заместитель Председателя – Борисов С.Р.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20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ПОДДЕРЖКА И РЕГУЛИРОВАНИЕ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/>
          <a:lstStyle/>
          <a:p>
            <a:r>
              <a:rPr lang="ru-RU" sz="1100" dirty="0" smtClean="0">
                <a:solidFill>
                  <a:schemeClr val="bg2"/>
                </a:solidFill>
              </a:rPr>
              <a:t>ФЕДЕРАЛЬНАЯ КОРПОРАЦИЯ ПО РАЗВИТИЮ МСП</a:t>
            </a:r>
            <a:endParaRPr lang="ru-RU" sz="1100" dirty="0">
              <a:solidFill>
                <a:schemeClr val="bg2"/>
              </a:solidFill>
            </a:endParaRPr>
          </a:p>
          <a:p>
            <a:r>
              <a:rPr lang="ru-RU" sz="1100" dirty="0" err="1" smtClean="0">
                <a:solidFill>
                  <a:schemeClr val="bg2"/>
                </a:solidFill>
              </a:rPr>
              <a:t>Браверман</a:t>
            </a:r>
            <a:r>
              <a:rPr lang="ru-RU" sz="1100" dirty="0" smtClean="0">
                <a:solidFill>
                  <a:schemeClr val="bg2"/>
                </a:solidFill>
              </a:rPr>
              <a:t> </a:t>
            </a:r>
            <a:r>
              <a:rPr lang="ru-RU" sz="1100" dirty="0">
                <a:solidFill>
                  <a:schemeClr val="bg2"/>
                </a:solidFill>
              </a:rPr>
              <a:t>А.А. – Генеральный </a:t>
            </a:r>
            <a:r>
              <a:rPr lang="ru-RU" sz="1100" dirty="0" smtClean="0">
                <a:solidFill>
                  <a:schemeClr val="bg2"/>
                </a:solidFill>
              </a:rPr>
              <a:t>директор</a:t>
            </a:r>
            <a:endParaRPr lang="ru-RU" sz="1100" dirty="0">
              <a:solidFill>
                <a:schemeClr val="bg2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6862511"/>
              </p:ext>
            </p:extLst>
          </p:nvPr>
        </p:nvGraphicFramePr>
        <p:xfrm>
          <a:off x="5292080" y="2174875"/>
          <a:ext cx="339472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290" name="Picture 2" descr="C:\Users\Иван\AppData\Local\Microsoft\Windows\INetCache\Content.Outlook\CD0BX1AR\IMG_07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799"/>
            <a:ext cx="3424723" cy="22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"/>
          <p:cNvSpPr>
            <a:spLocks noGrp="1"/>
          </p:cNvSpPr>
          <p:nvPr>
            <p:ph type="body" idx="1"/>
          </p:nvPr>
        </p:nvSpPr>
        <p:spPr>
          <a:xfrm>
            <a:off x="1907704" y="4293096"/>
            <a:ext cx="3384376" cy="6397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1800" dirty="0" smtClean="0">
                <a:solidFill>
                  <a:schemeClr val="bg2"/>
                </a:solidFill>
              </a:rPr>
              <a:t>Создана по решению Президента РФ в 2015 г.</a:t>
            </a:r>
          </a:p>
        </p:txBody>
      </p:sp>
    </p:spTree>
    <p:extLst>
      <p:ext uri="{BB962C8B-B14F-4D97-AF65-F5344CB8AC3E}">
        <p14:creationId xmlns:p14="http://schemas.microsoft.com/office/powerpoint/2010/main" val="538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907"/>
            <a:ext cx="7315200" cy="522427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Поддержка инновационных МСП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811336" y="3461314"/>
            <a:ext cx="7153152" cy="442912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27305" algn="ctr">
            <a:solidFill>
              <a:sysClr val="window" lastClr="FFFFFF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kern="0" dirty="0">
                <a:solidFill>
                  <a:prstClr val="white"/>
                </a:solidFill>
                <a:latin typeface="Calibri"/>
                <a:cs typeface="Arial" charset="0"/>
              </a:rPr>
              <a:t>ИННОВАЦИОННАЯ ИНФРАСТРУКТУРА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3650453" y="3926939"/>
            <a:ext cx="1737459" cy="914545"/>
          </a:xfrm>
          <a:prstGeom prst="roundRect">
            <a:avLst>
              <a:gd name="adj" fmla="val 16667"/>
            </a:avLst>
          </a:prstGeom>
          <a:solidFill>
            <a:srgbClr val="76B531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Центр </a:t>
            </a:r>
            <a:r>
              <a:rPr lang="ru-RU" sz="1200" kern="0" dirty="0" err="1" smtClean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прототипирования</a:t>
            </a:r>
            <a:endParaRPr lang="ru-RU" sz="1200" kern="0" dirty="0">
              <a:solidFill>
                <a:schemeClr val="bg1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7308304" y="3926566"/>
            <a:ext cx="1656184" cy="914545"/>
          </a:xfrm>
          <a:prstGeom prst="roundRect">
            <a:avLst>
              <a:gd name="adj" fmla="val 16667"/>
            </a:avLst>
          </a:prstGeom>
          <a:solidFill>
            <a:srgbClr val="76B531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Центр кластерного развития</a:t>
            </a:r>
            <a:endParaRPr lang="ru-RU" sz="1200" kern="0" dirty="0">
              <a:solidFill>
                <a:schemeClr val="bg1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1811337" y="3926566"/>
            <a:ext cx="1752551" cy="914545"/>
          </a:xfrm>
          <a:prstGeom prst="roundRect">
            <a:avLst>
              <a:gd name="adj" fmla="val 16667"/>
            </a:avLst>
          </a:prstGeom>
          <a:solidFill>
            <a:srgbClr val="76B531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>
            <a:lvl1pPr marL="34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kern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Региональный центр инжиниринга (с 20</a:t>
            </a:r>
            <a:r>
              <a:rPr lang="en-US" altLang="ru-RU" sz="1200" kern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1</a:t>
            </a:r>
            <a:r>
              <a:rPr lang="ru-RU" altLang="ru-RU" sz="1200" kern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5 – инжиниринговый центр)</a:t>
            </a:r>
            <a:endParaRPr lang="ru-RU" altLang="ru-RU" sz="1200" kern="0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5428287" y="3926566"/>
            <a:ext cx="1786440" cy="914545"/>
          </a:xfrm>
          <a:prstGeom prst="roundRect">
            <a:avLst>
              <a:gd name="adj" fmla="val 16667"/>
            </a:avLst>
          </a:prstGeom>
          <a:solidFill>
            <a:srgbClr val="76B531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Центр сертификации, </a:t>
            </a:r>
            <a:br>
              <a:rPr lang="ru-RU" sz="1200" kern="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</a:br>
            <a:r>
              <a:rPr lang="ru-RU" sz="1200" kern="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стандартизации </a:t>
            </a:r>
            <a:br>
              <a:rPr lang="ru-RU" sz="1200" kern="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</a:br>
            <a:r>
              <a:rPr lang="ru-RU" sz="1200" kern="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и испытаний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308304" y="5074640"/>
            <a:ext cx="1656185" cy="1090663"/>
          </a:xfrm>
          <a:prstGeom prst="roundRect">
            <a:avLst>
              <a:gd name="adj" fmla="val 16667"/>
            </a:avLst>
          </a:prstGeom>
          <a:blipFill>
            <a:blip r:embed="rId4" cstate="print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a:blip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Развитие технологических цепочек (кооперационных связей) между субъектами МСП в целях создания отечественных продуктов</a:t>
            </a:r>
            <a:endParaRPr lang="ru-RU" altLang="ru-RU" sz="900" kern="0" dirty="0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811337" y="5074640"/>
            <a:ext cx="1752551" cy="1090663"/>
          </a:xfrm>
          <a:prstGeom prst="roundRect">
            <a:avLst>
              <a:gd name="adj" fmla="val 16667"/>
            </a:avLst>
          </a:prstGeom>
          <a:blipFill>
            <a:blip r:embed="rId4" cstate="print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a:blip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Повышение технологической готовности </a:t>
            </a:r>
            <a:r>
              <a:rPr lang="ru-RU" altLang="ru-RU" sz="900" kern="0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МСП </a:t>
            </a:r>
            <a:r>
              <a:rPr lang="ru-RU" altLang="ru-RU" sz="900" kern="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для внедрения новых технологий и создания </a:t>
            </a:r>
            <a:r>
              <a:rPr lang="ru-RU" altLang="ru-RU" sz="900" kern="0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промышленных </a:t>
            </a:r>
            <a:r>
              <a:rPr lang="ru-RU" altLang="ru-RU" sz="900" kern="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объектов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650455" y="5055841"/>
            <a:ext cx="1737457" cy="1109462"/>
          </a:xfrm>
          <a:prstGeom prst="roundRect">
            <a:avLst>
              <a:gd name="adj" fmla="val 16667"/>
            </a:avLst>
          </a:prstGeom>
          <a:blipFill>
            <a:blip r:embed="rId4" cstate="print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a:blip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Доступ </a:t>
            </a:r>
            <a:r>
              <a:rPr lang="ru-RU" altLang="ru-RU" sz="900" kern="0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МСП к </a:t>
            </a:r>
            <a:r>
              <a:rPr lang="ru-RU" altLang="ru-RU" sz="900" kern="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высокотехнологичному </a:t>
            </a:r>
            <a:r>
              <a:rPr lang="ru-RU" altLang="ru-RU" sz="900" kern="0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оборудованию для </a:t>
            </a:r>
            <a:r>
              <a:rPr lang="ru-RU" altLang="ru-RU" sz="900" kern="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моделирования инновационных продуктов и изделий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428288" y="5055841"/>
            <a:ext cx="1786440" cy="1109462"/>
          </a:xfrm>
          <a:prstGeom prst="roundRect">
            <a:avLst>
              <a:gd name="adj" fmla="val 16667"/>
            </a:avLst>
          </a:prstGeom>
          <a:blipFill>
            <a:blip r:embed="rId4" cstate="print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a:blip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Оказание </a:t>
            </a:r>
            <a:r>
              <a:rPr lang="ru-RU" altLang="ru-RU" sz="900" kern="0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услуг </a:t>
            </a:r>
            <a:r>
              <a:rPr lang="ru-RU" altLang="ru-RU" sz="900" kern="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по аттестации и испытанию оборудования, технологических процессов и образцов выпускаемых изделий и продукции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588224" y="639059"/>
            <a:ext cx="2269554" cy="166199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altLang="ru-RU" sz="1100" b="1" kern="0" dirty="0" smtClean="0">
                <a:solidFill>
                  <a:srgbClr val="333399"/>
                </a:solidFill>
              </a:rPr>
              <a:t>Создание малых инновационных компаний</a:t>
            </a:r>
          </a:p>
          <a:p>
            <a:pPr marL="0" indent="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0" algn="l"/>
              </a:tabLst>
              <a:defRPr/>
            </a:pPr>
            <a:endParaRPr lang="ru-RU" altLang="ru-RU" sz="1100" b="1" kern="0" dirty="0">
              <a:solidFill>
                <a:srgbClr val="333399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ru-RU" altLang="ru-RU" sz="1100" kern="0" dirty="0" smtClean="0">
                <a:solidFill>
                  <a:srgbClr val="000000"/>
                </a:solidFill>
              </a:rPr>
              <a:t>Коммерциализация результатов НИОКР (217- ФЗ от 02.08.2009)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ru-RU" altLang="ru-RU" sz="1100" kern="0" dirty="0" smtClean="0">
                <a:solidFill>
                  <a:srgbClr val="000000"/>
                </a:solidFill>
                <a:cs typeface="Arial" pitchFamily="34" charset="0"/>
              </a:rPr>
              <a:t>«Выращивание» предпринимателей</a:t>
            </a:r>
            <a:endParaRPr lang="ru-RU" altLang="ru-RU" sz="1100" kern="0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400" kern="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56" y="4509120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27" y="4509119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32" y="4509120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09118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7" y="639059"/>
            <a:ext cx="3696767" cy="28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1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245" y="260648"/>
            <a:ext cx="7315200" cy="715962"/>
          </a:xfrm>
        </p:spPr>
        <p:txBody>
          <a:bodyPr/>
          <a:lstStyle/>
          <a:p>
            <a:r>
              <a:rPr lang="ru-RU" altLang="ru-RU" sz="3200" dirty="0">
                <a:solidFill>
                  <a:srgbClr val="7030A0"/>
                </a:solidFill>
                <a:latin typeface="a_MonumentoTitul" panose="02060906030706050204" pitchFamily="18" charset="-52"/>
              </a:rPr>
              <a:t>Основные программы Фонда содействия инновациям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556792"/>
            <a:ext cx="7380312" cy="465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7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7364" y="260648"/>
            <a:ext cx="7315200" cy="715962"/>
          </a:xfrm>
        </p:spPr>
        <p:txBody>
          <a:bodyPr/>
          <a:lstStyle/>
          <a:p>
            <a:pPr algn="just"/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Поддержка производственного МСП: Фонд развития промышленности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9" name="모서리가 둥근 직사각형 4"/>
          <p:cNvSpPr/>
          <p:nvPr/>
        </p:nvSpPr>
        <p:spPr>
          <a:xfrm>
            <a:off x="1887786" y="1340768"/>
            <a:ext cx="304389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30" name="모서리가 둥근 직사각형 6"/>
          <p:cNvSpPr/>
          <p:nvPr/>
        </p:nvSpPr>
        <p:spPr>
          <a:xfrm>
            <a:off x="5170471" y="1412776"/>
            <a:ext cx="2904604" cy="1155703"/>
          </a:xfrm>
          <a:prstGeom prst="roundRect">
            <a:avLst>
              <a:gd name="adj" fmla="val 7000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31" name="모서리가 둥근 직사각형 7"/>
          <p:cNvSpPr/>
          <p:nvPr/>
        </p:nvSpPr>
        <p:spPr>
          <a:xfrm>
            <a:off x="1887786" y="2804577"/>
            <a:ext cx="3043898" cy="1227711"/>
          </a:xfrm>
          <a:prstGeom prst="roundRect">
            <a:avLst>
              <a:gd name="adj" fmla="val 7000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32" name="모서리가 둥근 직사각형 8"/>
          <p:cNvSpPr/>
          <p:nvPr/>
        </p:nvSpPr>
        <p:spPr>
          <a:xfrm>
            <a:off x="5170471" y="2883421"/>
            <a:ext cx="2936816" cy="1148867"/>
          </a:xfrm>
          <a:prstGeom prst="roundRect">
            <a:avLst>
              <a:gd name="adj" fmla="val 7000"/>
            </a:avLst>
          </a:prstGeom>
          <a:gradFill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33" name="타원 11"/>
          <p:cNvSpPr/>
          <p:nvPr/>
        </p:nvSpPr>
        <p:spPr bwMode="auto">
          <a:xfrm>
            <a:off x="4330948" y="1921396"/>
            <a:ext cx="1431925" cy="1431925"/>
          </a:xfrm>
          <a:prstGeom prst="ellipse">
            <a:avLst/>
          </a:prstGeom>
          <a:solidFill>
            <a:sysClr val="window" lastClr="FFFFFF">
              <a:alpha val="33000"/>
            </a:sysClr>
          </a:solidFill>
          <a:ln w="2032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34" name="타원 12"/>
          <p:cNvSpPr/>
          <p:nvPr/>
        </p:nvSpPr>
        <p:spPr bwMode="auto">
          <a:xfrm>
            <a:off x="4497636" y="2088084"/>
            <a:ext cx="1100137" cy="1100137"/>
          </a:xfrm>
          <a:prstGeom prst="ellipse">
            <a:avLst/>
          </a:prstGeom>
          <a:solidFill>
            <a:sysClr val="window" lastClr="FFFFFF"/>
          </a:solidFill>
          <a:ln w="203200" cap="flat" cmpd="sng" algn="ctr">
            <a:solidFill>
              <a:sysClr val="window" lastClr="FFFFFF">
                <a:alpha val="47000"/>
              </a:sys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6048" y="2375421"/>
            <a:ext cx="1120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Aero Matics Stencil" pitchFamily="34" charset="-128"/>
                <a:cs typeface="Arial" pitchFamily="34" charset="0"/>
              </a:rPr>
              <a:t>ЗАЙМ</a:t>
            </a:r>
            <a:endParaRPr lang="en-US" altLang="ko-K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36" name="TextBox 62"/>
          <p:cNvSpPr txBox="1">
            <a:spLocks noChangeArrowheads="1"/>
          </p:cNvSpPr>
          <p:nvPr/>
        </p:nvSpPr>
        <p:spPr bwMode="auto">
          <a:xfrm>
            <a:off x="2002086" y="1718196"/>
            <a:ext cx="2693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/>
                <a:cs typeface="Arial" pitchFamily="34" charset="0"/>
              </a:rPr>
              <a:t>Ставка 5% годовых</a:t>
            </a:r>
            <a:endParaRPr lang="en-US" altLang="ko-KR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맑은 고딕"/>
              <a:cs typeface="Arial" pitchFamily="34" charset="0"/>
            </a:endParaRPr>
          </a:p>
        </p:txBody>
      </p: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5926386" y="1718196"/>
            <a:ext cx="1754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/>
                <a:cs typeface="Arial" pitchFamily="34" charset="0"/>
              </a:rPr>
              <a:t>Срок до 5 лет</a:t>
            </a:r>
            <a:endParaRPr lang="en-US" altLang="ko-KR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맑은 고딕"/>
              <a:cs typeface="Arial" pitchFamily="34" charset="0"/>
            </a:endParaRPr>
          </a:p>
        </p:txBody>
      </p:sp>
      <p:sp>
        <p:nvSpPr>
          <p:cNvPr id="38" name="TextBox 62"/>
          <p:cNvSpPr txBox="1">
            <a:spLocks noChangeArrowheads="1"/>
          </p:cNvSpPr>
          <p:nvPr/>
        </p:nvSpPr>
        <p:spPr bwMode="auto">
          <a:xfrm>
            <a:off x="5704136" y="2892946"/>
            <a:ext cx="2087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/>
                <a:cs typeface="Arial" pitchFamily="34" charset="0"/>
              </a:rPr>
              <a:t>Объем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/>
                <a:cs typeface="Arial" pitchFamily="34" charset="0"/>
              </a:rPr>
              <a:t>от 50 до </a:t>
            </a:r>
            <a:r>
              <a:rPr lang="en-US" altLang="ko-KR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/>
                <a:cs typeface="Arial" pitchFamily="34" charset="0"/>
              </a:rPr>
              <a:t>5</a:t>
            </a:r>
            <a:r>
              <a:rPr lang="ru-RU" altLang="ko-KR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/>
                <a:cs typeface="Arial" pitchFamily="34" charset="0"/>
              </a:rPr>
              <a:t>00 </a:t>
            </a:r>
            <a:r>
              <a:rPr lang="ru-RU" altLang="ko-K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/>
                <a:cs typeface="Arial" pitchFamily="34" charset="0"/>
              </a:rPr>
              <a:t>млн рублей</a:t>
            </a:r>
            <a:endParaRPr lang="en-US" altLang="ko-KR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맑은 고딕"/>
              <a:cs typeface="Arial" pitchFamily="34" charset="0"/>
            </a:endParaRPr>
          </a:p>
        </p:txBody>
      </p:sp>
      <p:sp>
        <p:nvSpPr>
          <p:cNvPr id="39" name="TextBox 62"/>
          <p:cNvSpPr txBox="1">
            <a:spLocks noChangeArrowheads="1"/>
          </p:cNvSpPr>
          <p:nvPr/>
        </p:nvSpPr>
        <p:spPr bwMode="auto">
          <a:xfrm>
            <a:off x="1887786" y="2883421"/>
            <a:ext cx="30241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Проект направлен на разработку новой продукции, техническое перевооружение и создание производства</a:t>
            </a: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40" name="모서리가 둥근 직사각형 4"/>
          <p:cNvSpPr/>
          <p:nvPr/>
        </p:nvSpPr>
        <p:spPr>
          <a:xfrm>
            <a:off x="1769341" y="4441678"/>
            <a:ext cx="1355387" cy="184342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41" name="타원 8"/>
          <p:cNvSpPr/>
          <p:nvPr/>
        </p:nvSpPr>
        <p:spPr>
          <a:xfrm>
            <a:off x="1905001" y="4576327"/>
            <a:ext cx="1165225" cy="11699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42" name="모서리가 둥근 직사각형 9"/>
          <p:cNvSpPr/>
          <p:nvPr/>
        </p:nvSpPr>
        <p:spPr>
          <a:xfrm>
            <a:off x="3171036" y="4451203"/>
            <a:ext cx="1371050" cy="1858117"/>
          </a:xfrm>
          <a:prstGeom prst="roundRect">
            <a:avLst/>
          </a:prstGeom>
          <a:gradFill rotWithShape="1">
            <a:gsLst>
              <a:gs pos="0">
                <a:sysClr val="window" lastClr="FFFFFF">
                  <a:lumMod val="50000"/>
                </a:sysClr>
              </a:gs>
              <a:gs pos="80000">
                <a:sysClr val="window" lastClr="FFFFFF">
                  <a:lumMod val="7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16200000" scaled="0"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43" name="타원 10"/>
          <p:cNvSpPr/>
          <p:nvPr/>
        </p:nvSpPr>
        <p:spPr>
          <a:xfrm>
            <a:off x="3305703" y="4585852"/>
            <a:ext cx="1165225" cy="11699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44" name="모서리가 둥근 직사각형 11"/>
          <p:cNvSpPr/>
          <p:nvPr/>
        </p:nvSpPr>
        <p:spPr>
          <a:xfrm>
            <a:off x="4560733" y="4478447"/>
            <a:ext cx="1300566" cy="1830873"/>
          </a:xfrm>
          <a:prstGeom prst="roundRect">
            <a:avLst/>
          </a:prstGeom>
          <a:gradFill rotWithShape="1">
            <a:gsLst>
              <a:gs pos="0">
                <a:sysClr val="window" lastClr="FFFFFF">
                  <a:lumMod val="50000"/>
                </a:sysClr>
              </a:gs>
              <a:gs pos="80000">
                <a:sysClr val="window" lastClr="FFFFFF">
                  <a:lumMod val="7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16200000" scaled="0"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45" name="타원 12"/>
          <p:cNvSpPr/>
          <p:nvPr/>
        </p:nvSpPr>
        <p:spPr>
          <a:xfrm>
            <a:off x="4696073" y="4613620"/>
            <a:ext cx="1165225" cy="11699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46" name="모서리가 둥근 직사각형 13"/>
          <p:cNvSpPr/>
          <p:nvPr/>
        </p:nvSpPr>
        <p:spPr>
          <a:xfrm>
            <a:off x="7383387" y="4516913"/>
            <a:ext cx="1365077" cy="1867577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47" name="타원 14"/>
          <p:cNvSpPr/>
          <p:nvPr/>
        </p:nvSpPr>
        <p:spPr>
          <a:xfrm>
            <a:off x="7492463" y="4651562"/>
            <a:ext cx="1165225" cy="11699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grpSp>
        <p:nvGrpSpPr>
          <p:cNvPr id="48" name="그룹 37"/>
          <p:cNvGrpSpPr>
            <a:grpSpLocks/>
          </p:cNvGrpSpPr>
          <p:nvPr/>
        </p:nvGrpSpPr>
        <p:grpSpPr bwMode="auto">
          <a:xfrm>
            <a:off x="1719263" y="5738383"/>
            <a:ext cx="1522413" cy="553998"/>
            <a:chOff x="460115" y="3362399"/>
            <a:chExt cx="1527175" cy="554184"/>
          </a:xfrm>
        </p:grpSpPr>
        <p:sp>
          <p:nvSpPr>
            <p:cNvPr id="49" name="TextBox 42"/>
            <p:cNvSpPr txBox="1">
              <a:spLocks noChangeArrowheads="1"/>
            </p:cNvSpPr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ko-KR" sz="1000" smtClean="0">
                <a:solidFill>
                  <a:prstClr val="white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530183" y="3362399"/>
              <a:ext cx="1387038" cy="55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1000" dirty="0">
                  <a:solidFill>
                    <a:prstClr val="white"/>
                  </a:solidFill>
                  <a:latin typeface="Calibri" pitchFamily="34" charset="0"/>
                  <a:ea typeface="맑은 고딕"/>
                  <a:cs typeface="Arial" pitchFamily="34" charset="0"/>
                </a:rPr>
                <a:t>Разработка нового продукта или технологии</a:t>
              </a:r>
              <a:endParaRPr lang="en-US" altLang="ko-KR" sz="1000" dirty="0">
                <a:solidFill>
                  <a:prstClr val="white"/>
                </a:solidFill>
                <a:latin typeface="Calibri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51" name="그룹 38"/>
          <p:cNvGrpSpPr>
            <a:grpSpLocks/>
          </p:cNvGrpSpPr>
          <p:nvPr/>
        </p:nvGrpSpPr>
        <p:grpSpPr bwMode="auto">
          <a:xfrm>
            <a:off x="3124728" y="5747902"/>
            <a:ext cx="1520825" cy="471488"/>
            <a:chOff x="460115" y="3362399"/>
            <a:chExt cx="1527175" cy="471646"/>
          </a:xfrm>
        </p:grpSpPr>
        <p:sp>
          <p:nvSpPr>
            <p:cNvPr id="52" name="TextBox 45"/>
            <p:cNvSpPr txBox="1">
              <a:spLocks noChangeArrowheads="1"/>
            </p:cNvSpPr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ko-KR" sz="1000" smtClean="0">
                <a:solidFill>
                  <a:prstClr val="white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530257" y="3362399"/>
              <a:ext cx="1386892" cy="24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1000" dirty="0">
                  <a:solidFill>
                    <a:prstClr val="white"/>
                  </a:solidFill>
                  <a:latin typeface="Calibri" pitchFamily="34" charset="0"/>
                  <a:ea typeface="맑은 고딕"/>
                  <a:cs typeface="Arial" pitchFamily="34" charset="0"/>
                </a:rPr>
                <a:t>Разработка ТЭО</a:t>
              </a:r>
              <a:endParaRPr lang="en-US" altLang="ko-KR" sz="1000" dirty="0">
                <a:solidFill>
                  <a:prstClr val="white"/>
                </a:solidFill>
                <a:latin typeface="Calibri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54" name="그룹 41"/>
          <p:cNvGrpSpPr>
            <a:grpSpLocks/>
          </p:cNvGrpSpPr>
          <p:nvPr/>
        </p:nvGrpSpPr>
        <p:grpSpPr bwMode="auto">
          <a:xfrm>
            <a:off x="4516685" y="5774083"/>
            <a:ext cx="1520825" cy="471487"/>
            <a:chOff x="460115" y="3362399"/>
            <a:chExt cx="1527175" cy="471646"/>
          </a:xfrm>
        </p:grpSpPr>
        <p:sp>
          <p:nvSpPr>
            <p:cNvPr id="55" name="TextBox 48"/>
            <p:cNvSpPr txBox="1">
              <a:spLocks noChangeArrowheads="1"/>
            </p:cNvSpPr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ko-KR" sz="1000" smtClean="0">
                <a:solidFill>
                  <a:prstClr val="white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530257" y="3362399"/>
              <a:ext cx="1386892" cy="400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1000" dirty="0">
                  <a:solidFill>
                    <a:prstClr val="white"/>
                  </a:solidFill>
                  <a:latin typeface="Calibri" pitchFamily="34" charset="0"/>
                  <a:ea typeface="맑은 고딕"/>
                  <a:cs typeface="Arial" pitchFamily="34" charset="0"/>
                </a:rPr>
                <a:t>Инжиниринговые услуги</a:t>
              </a:r>
              <a:endParaRPr lang="en-US" altLang="ko-KR" sz="1000" dirty="0">
                <a:solidFill>
                  <a:prstClr val="white"/>
                </a:solidFill>
                <a:latin typeface="Calibri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57" name="그룹 44"/>
          <p:cNvGrpSpPr>
            <a:grpSpLocks/>
          </p:cNvGrpSpPr>
          <p:nvPr/>
        </p:nvGrpSpPr>
        <p:grpSpPr bwMode="auto">
          <a:xfrm>
            <a:off x="7383387" y="5813612"/>
            <a:ext cx="1520825" cy="471488"/>
            <a:chOff x="460115" y="3362399"/>
            <a:chExt cx="1527175" cy="471646"/>
          </a:xfrm>
        </p:grpSpPr>
        <p:sp>
          <p:nvSpPr>
            <p:cNvPr id="58" name="TextBox 82"/>
            <p:cNvSpPr txBox="1">
              <a:spLocks noChangeArrowheads="1"/>
            </p:cNvSpPr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ko-KR" sz="1000" smtClean="0">
                <a:solidFill>
                  <a:prstClr val="white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530257" y="3362399"/>
              <a:ext cx="1386892" cy="40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1000" dirty="0">
                  <a:solidFill>
                    <a:prstClr val="white"/>
                  </a:solidFill>
                  <a:latin typeface="Calibri" pitchFamily="34" charset="0"/>
                  <a:ea typeface="맑은 고딕"/>
                  <a:cs typeface="Arial" pitchFamily="34" charset="0"/>
                </a:rPr>
                <a:t>Приобретение оборудования</a:t>
              </a:r>
              <a:endParaRPr lang="en-US" altLang="ko-KR" sz="1000" dirty="0">
                <a:solidFill>
                  <a:prstClr val="white"/>
                </a:solidFill>
                <a:latin typeface="Calibri" pitchFamily="34" charset="0"/>
                <a:ea typeface="맑은 고딕"/>
                <a:cs typeface="Arial" pitchFamily="34" charset="0"/>
              </a:endParaRPr>
            </a:p>
          </p:txBody>
        </p:sp>
      </p:grpSp>
      <p:pic>
        <p:nvPicPr>
          <p:cNvPr id="60" name="Рисунок 92" descr="under-constru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85" y="4694583"/>
            <a:ext cx="14398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93" descr="briefc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8" y="4666815"/>
            <a:ext cx="9318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94" descr="me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00" y="4905413"/>
            <a:ext cx="10953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모서리가 둥근 직사각형 11"/>
          <p:cNvSpPr/>
          <p:nvPr/>
        </p:nvSpPr>
        <p:spPr>
          <a:xfrm>
            <a:off x="5939237" y="4489669"/>
            <a:ext cx="1369067" cy="1819651"/>
          </a:xfrm>
          <a:prstGeom prst="roundRect">
            <a:avLst/>
          </a:prstGeom>
          <a:gradFill rotWithShape="1">
            <a:gsLst>
              <a:gs pos="0">
                <a:sysClr val="window" lastClr="FFFFFF">
                  <a:lumMod val="50000"/>
                </a:sysClr>
              </a:gs>
              <a:gs pos="80000">
                <a:sysClr val="window" lastClr="FFFFFF">
                  <a:lumMod val="7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16200000" scaled="0"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64" name="타원 12"/>
          <p:cNvSpPr/>
          <p:nvPr/>
        </p:nvSpPr>
        <p:spPr>
          <a:xfrm>
            <a:off x="6074824" y="4624318"/>
            <a:ext cx="1165225" cy="11699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grpSp>
        <p:nvGrpSpPr>
          <p:cNvPr id="65" name="그룹 41"/>
          <p:cNvGrpSpPr>
            <a:grpSpLocks/>
          </p:cNvGrpSpPr>
          <p:nvPr/>
        </p:nvGrpSpPr>
        <p:grpSpPr bwMode="auto">
          <a:xfrm>
            <a:off x="5768437" y="5705405"/>
            <a:ext cx="1817687" cy="646331"/>
            <a:chOff x="460115" y="3362399"/>
            <a:chExt cx="1527175" cy="647249"/>
          </a:xfrm>
        </p:grpSpPr>
        <p:sp>
          <p:nvSpPr>
            <p:cNvPr id="66" name="TextBox 98"/>
            <p:cNvSpPr txBox="1">
              <a:spLocks noChangeArrowheads="1"/>
            </p:cNvSpPr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ko-KR" sz="1000" smtClean="0">
                <a:solidFill>
                  <a:prstClr val="white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520135" y="3362399"/>
              <a:ext cx="1388463" cy="64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900" dirty="0">
                  <a:solidFill>
                    <a:prstClr val="white"/>
                  </a:solidFill>
                  <a:latin typeface="Calibri" pitchFamily="34" charset="0"/>
                  <a:ea typeface="맑은 고딕"/>
                  <a:cs typeface="Arial" pitchFamily="34" charset="0"/>
                </a:rPr>
                <a:t>Приобретение прав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900" dirty="0">
                  <a:solidFill>
                    <a:prstClr val="white"/>
                  </a:solidFill>
                  <a:latin typeface="Calibri" pitchFamily="34" charset="0"/>
                  <a:ea typeface="맑은 고딕"/>
                  <a:cs typeface="Arial" pitchFamily="34" charset="0"/>
                </a:rPr>
                <a:t>на результаты интеллектуальной деятельности</a:t>
              </a:r>
              <a:endParaRPr lang="en-US" altLang="ko-KR" sz="900" dirty="0">
                <a:solidFill>
                  <a:prstClr val="white"/>
                </a:solidFill>
                <a:latin typeface="Calibri" pitchFamily="34" charset="0"/>
                <a:ea typeface="맑은 고딕"/>
                <a:cs typeface="Arial" pitchFamily="34" charset="0"/>
              </a:endParaRPr>
            </a:p>
          </p:txBody>
        </p:sp>
      </p:grpSp>
      <p:pic>
        <p:nvPicPr>
          <p:cNvPr id="68" name="Рисунок 100" descr="w256h2561350823104idea256x2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37" y="4697343"/>
            <a:ext cx="9318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Рисунок 101" descr="w256h2561389897351Drawing256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4720790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946" y="44624"/>
            <a:ext cx="7315200" cy="715962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Карта инновационных кластеров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6963668" cy="541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860" y="188640"/>
            <a:ext cx="7315200" cy="715962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Примеры инновационных кластеров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69441"/>
              </p:ext>
            </p:extLst>
          </p:nvPr>
        </p:nvGraphicFramePr>
        <p:xfrm>
          <a:off x="1763688" y="1340768"/>
          <a:ext cx="6984776" cy="52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2204864"/>
            <a:ext cx="422474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797896" y="1320949"/>
            <a:ext cx="376845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prstClr val="black"/>
                </a:solidFill>
                <a:cs typeface="Arial" charset="0"/>
              </a:rPr>
              <a:t>Структура кластера</a:t>
            </a:r>
          </a:p>
        </p:txBody>
      </p:sp>
    </p:spTree>
    <p:extLst>
      <p:ext uri="{BB962C8B-B14F-4D97-AF65-F5344CB8AC3E}">
        <p14:creationId xmlns:p14="http://schemas.microsoft.com/office/powerpoint/2010/main" val="11620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860" y="188640"/>
            <a:ext cx="7315200" cy="715962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Особые экономические зоны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1"/>
            <a:ext cx="3790950" cy="349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1" y="1916832"/>
            <a:ext cx="3093198" cy="191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45" y="4312939"/>
            <a:ext cx="3822005" cy="148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79027831"/>
              </p:ext>
            </p:extLst>
          </p:nvPr>
        </p:nvGraphicFramePr>
        <p:xfrm>
          <a:off x="1835695" y="4941168"/>
          <a:ext cx="3476749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51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272808" cy="1080120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Стратегия развития до</a:t>
            </a:r>
            <a:r>
              <a:rPr lang="ru-RU" altLang="ru-RU" sz="32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 2030 г. </a:t>
            </a:r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(принята Правительством России)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63688" y="1535113"/>
            <a:ext cx="3384376" cy="6397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1050" dirty="0" smtClean="0">
                <a:solidFill>
                  <a:schemeClr val="bg2"/>
                </a:solidFill>
              </a:rPr>
              <a:t>ИНДИКАТОРЫ ДОСТИЖЕНИЯ ЦЕЛИ</a:t>
            </a:r>
            <a:endParaRPr lang="ru-RU" sz="105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5580112" y="1535113"/>
            <a:ext cx="3106688" cy="639762"/>
          </a:xfrm>
        </p:spPr>
        <p:txBody>
          <a:bodyPr/>
          <a:lstStyle/>
          <a:p>
            <a:r>
              <a:rPr lang="ru-RU" sz="1050" dirty="0" smtClean="0">
                <a:solidFill>
                  <a:schemeClr val="bg2"/>
                </a:solidFill>
              </a:rPr>
              <a:t>МИНУСЫ СТРАТЕГИИ</a:t>
            </a:r>
            <a:endParaRPr lang="ru-RU" sz="1050" dirty="0">
              <a:solidFill>
                <a:schemeClr val="bg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95622269"/>
              </p:ext>
            </p:extLst>
          </p:nvPr>
        </p:nvGraphicFramePr>
        <p:xfrm>
          <a:off x="5580112" y="2174875"/>
          <a:ext cx="3168352" cy="305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4602333"/>
              </p:ext>
            </p:extLst>
          </p:nvPr>
        </p:nvGraphicFramePr>
        <p:xfrm>
          <a:off x="1763688" y="2174875"/>
          <a:ext cx="331236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478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7200800" cy="576064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ПРЕИМУЩЕСТВА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1800" dirty="0">
              <a:solidFill>
                <a:srgbClr val="4D4D4D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8312419"/>
              </p:ext>
            </p:extLst>
          </p:nvPr>
        </p:nvGraphicFramePr>
        <p:xfrm>
          <a:off x="1979712" y="1628800"/>
          <a:ext cx="6970547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pPr algn="just"/>
            <a:r>
              <a:rPr lang="ru-RU" altLang="ru-RU" sz="2800" b="1" dirty="0">
                <a:solidFill>
                  <a:srgbClr val="7030A0"/>
                </a:solidFill>
                <a:latin typeface="a_MonumentoTitul" panose="02060906030706050204" pitchFamily="18" charset="-52"/>
              </a:rPr>
              <a:t>М</a:t>
            </a:r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алый бизнес: цели в сфере развития МСП</a:t>
            </a:r>
            <a:r>
              <a:rPr lang="en-US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 (</a:t>
            </a:r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предложения «ОПОРЫ РОССИИ»</a:t>
            </a:r>
            <a:r>
              <a:rPr lang="en-US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)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63688" y="1535113"/>
            <a:ext cx="3240360" cy="63976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Цель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3697657"/>
              </p:ext>
            </p:extLst>
          </p:nvPr>
        </p:nvGraphicFramePr>
        <p:xfrm>
          <a:off x="1763688" y="2174875"/>
          <a:ext cx="331236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508104" y="1556792"/>
            <a:ext cx="3177679" cy="64807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Результат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41028621"/>
              </p:ext>
            </p:extLst>
          </p:nvPr>
        </p:nvGraphicFramePr>
        <p:xfrm>
          <a:off x="5508104" y="2174875"/>
          <a:ext cx="3178696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024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6600405"/>
              </p:ext>
            </p:extLst>
          </p:nvPr>
        </p:nvGraphicFramePr>
        <p:xfrm>
          <a:off x="1466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1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4976" y="163513"/>
            <a:ext cx="8557208" cy="529183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latin typeface="a_MonumentoTitul"/>
              </a:rPr>
              <a:t>Целевая модель «Поддержка МСП»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614142" y="6386854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61950" lvl="0" algn="l">
              <a:defRPr/>
            </a:pPr>
            <a:endParaRPr lang="ru-RU" altLang="ru-RU" dirty="0"/>
          </a:p>
        </p:txBody>
      </p:sp>
      <p:grpSp>
        <p:nvGrpSpPr>
          <p:cNvPr id="30" name="Группа 3"/>
          <p:cNvGrpSpPr>
            <a:grpSpLocks/>
          </p:cNvGrpSpPr>
          <p:nvPr/>
        </p:nvGrpSpPr>
        <p:grpSpPr bwMode="auto">
          <a:xfrm>
            <a:off x="150813" y="1079500"/>
            <a:ext cx="8897937" cy="5683250"/>
            <a:chOff x="383706" y="1088740"/>
            <a:chExt cx="9460031" cy="5642457"/>
          </a:xfrm>
        </p:grpSpPr>
        <p:sp>
          <p:nvSpPr>
            <p:cNvPr id="34" name="Rectangle 53"/>
            <p:cNvSpPr/>
            <p:nvPr/>
          </p:nvSpPr>
          <p:spPr bwMode="auto">
            <a:xfrm>
              <a:off x="469782" y="2680606"/>
              <a:ext cx="2857420" cy="11332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19" tIns="45719" rIns="45719" bIns="45719"/>
            <a:lstStyle/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Количество целевых индикаторов Стратегии развития МСП 2030</a:t>
              </a:r>
              <a:endParaRPr lang="en-US" sz="900" dirty="0">
                <a:solidFill>
                  <a:srgbClr val="000000"/>
                </a:solidFill>
                <a:latin typeface="+mn-lt"/>
              </a:endParaRP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Охват муниципальных районов и городских округов программами развития МСП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Наличие с</a:t>
              </a: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овещательных органов по вопросам развития МСП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Доля доходов регионального  бюджета  от УСН, перечисленных в местные бюджеты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38" name="Rectangle 76"/>
            <p:cNvSpPr/>
            <p:nvPr/>
          </p:nvSpPr>
          <p:spPr bwMode="auto">
            <a:xfrm>
              <a:off x="6798974" y="5708305"/>
              <a:ext cx="3044763" cy="5752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19" tIns="45719" rIns="45719" bIns="45719"/>
            <a:lstStyle/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Доля МФЦ и иных организаций, предоставляющих услуги АО «Корпорация «МСП»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Доля предпринимателей, обратившихся за услугами </a:t>
              </a:r>
              <a:br>
                <a:rPr lang="ru-RU" sz="900" dirty="0">
                  <a:latin typeface="+mn-lt"/>
                </a:rPr>
              </a:br>
              <a:r>
                <a:rPr lang="ru-RU" sz="900" dirty="0">
                  <a:latin typeface="+mn-lt"/>
                </a:rPr>
                <a:t>АО «Корпорация «</a:t>
              </a:r>
              <a:r>
                <a:rPr lang="ru-RU" sz="900">
                  <a:latin typeface="+mn-lt"/>
                </a:rPr>
                <a:t>МСП</a:t>
              </a:r>
              <a:r>
                <a:rPr lang="ru-RU" sz="900" smtClean="0">
                  <a:latin typeface="+mn-lt"/>
                </a:rPr>
                <a:t>»</a:t>
              </a:r>
              <a:endParaRPr lang="ru-RU" sz="900" dirty="0">
                <a:latin typeface="+mn-lt"/>
              </a:endParaRPr>
            </a:p>
          </p:txBody>
        </p:sp>
        <p:sp>
          <p:nvSpPr>
            <p:cNvPr id="39" name="Rectangle 93"/>
            <p:cNvSpPr/>
            <p:nvPr/>
          </p:nvSpPr>
          <p:spPr bwMode="auto">
            <a:xfrm>
              <a:off x="6798974" y="4362311"/>
              <a:ext cx="2735899" cy="997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19" tIns="45719" rIns="45719" bIns="45719"/>
            <a:lstStyle/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Наличие закона о «налоговых каникулах»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Доля  индивидуальных предпринимателей,  воспользовавшихся «налоговыми каникулами»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Наличие закона о сокращении ставок  по УСН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Доля индивидуальных предпринимателей на патентной системе налогообложения</a:t>
              </a:r>
              <a:endParaRPr lang="ru-RU" sz="900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40" name="Shape 37"/>
            <p:cNvCxnSpPr>
              <a:cxnSpLocks noChangeShapeType="1"/>
              <a:endCxn id="61" idx="1"/>
            </p:cNvCxnSpPr>
            <p:nvPr/>
          </p:nvCxnSpPr>
          <p:spPr bwMode="auto">
            <a:xfrm rot="16200000" flipH="1">
              <a:off x="2548030" y="3260363"/>
              <a:ext cx="1857356" cy="72262"/>
            </a:xfrm>
            <a:prstGeom prst="bentConnector2">
              <a:avLst/>
            </a:prstGeom>
            <a:noFill/>
            <a:ln w="19050" algn="ctr">
              <a:solidFill>
                <a:srgbClr val="EEA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hape 39"/>
            <p:cNvCxnSpPr>
              <a:cxnSpLocks noChangeShapeType="1"/>
              <a:endCxn id="83" idx="1"/>
            </p:cNvCxnSpPr>
            <p:nvPr/>
          </p:nvCxnSpPr>
          <p:spPr bwMode="auto">
            <a:xfrm rot="16200000" flipH="1">
              <a:off x="-449930" y="3304475"/>
              <a:ext cx="1769842" cy="71551"/>
            </a:xfrm>
            <a:prstGeom prst="bentConnector2">
              <a:avLst/>
            </a:prstGeom>
            <a:noFill/>
            <a:ln w="19050" algn="ctr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Rectangle 56"/>
            <p:cNvSpPr/>
            <p:nvPr/>
          </p:nvSpPr>
          <p:spPr bwMode="auto">
            <a:xfrm>
              <a:off x="6825979" y="5413573"/>
              <a:ext cx="2735899" cy="288428"/>
            </a:xfrm>
            <a:prstGeom prst="rect">
              <a:avLst/>
            </a:prstGeom>
            <a:solidFill>
              <a:srgbClr val="E6B9B8"/>
            </a:solidFill>
            <a:ln w="9525" cap="flat" cmpd="sng" algn="ctr">
              <a:solidFill>
                <a:srgbClr val="E6B9B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88360">
                <a:buClr>
                  <a:srgbClr val="345782"/>
                </a:buClr>
                <a:buSzPct val="100000"/>
                <a:defRPr/>
              </a:pPr>
              <a:r>
                <a:rPr lang="ru-RU" sz="1100" b="1" dirty="0">
                  <a:latin typeface="+mn-lt"/>
                </a:rPr>
                <a:t>Развитие системы «одного окна»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56" name="Rectangle 59"/>
            <p:cNvSpPr/>
            <p:nvPr/>
          </p:nvSpPr>
          <p:spPr bwMode="auto">
            <a:xfrm>
              <a:off x="3512858" y="2354353"/>
              <a:ext cx="3093708" cy="288427"/>
            </a:xfrm>
            <a:prstGeom prst="rect">
              <a:avLst/>
            </a:prstGeom>
            <a:solidFill>
              <a:srgbClr val="E6B9B8"/>
            </a:solidFill>
            <a:ln w="9525" cap="flat" cmpd="sng" algn="ctr">
              <a:solidFill>
                <a:srgbClr val="E6B9B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88360">
                <a:buClr>
                  <a:srgbClr val="345782"/>
                </a:buClr>
                <a:buSzPct val="100000"/>
                <a:defRPr/>
              </a:pPr>
              <a:r>
                <a:rPr lang="ru-RU" sz="1200" b="1" dirty="0">
                  <a:latin typeface="+mn-lt"/>
                </a:rPr>
                <a:t>Финансовая поддержка МСП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57" name="Shape 62"/>
            <p:cNvCxnSpPr>
              <a:cxnSpLocks noChangeShapeType="1"/>
              <a:endCxn id="56" idx="1"/>
            </p:cNvCxnSpPr>
            <p:nvPr/>
          </p:nvCxnSpPr>
          <p:spPr bwMode="auto">
            <a:xfrm rot="16200000" flipH="1">
              <a:off x="3363848" y="2350029"/>
              <a:ext cx="225721" cy="72261"/>
            </a:xfrm>
            <a:prstGeom prst="bentConnector2">
              <a:avLst/>
            </a:prstGeom>
            <a:noFill/>
            <a:ln w="19050" algn="ctr">
              <a:solidFill>
                <a:srgbClr val="EEA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Rectangle 82"/>
            <p:cNvSpPr/>
            <p:nvPr/>
          </p:nvSpPr>
          <p:spPr bwMode="auto">
            <a:xfrm>
              <a:off x="3512858" y="4081764"/>
              <a:ext cx="3093708" cy="286851"/>
            </a:xfrm>
            <a:prstGeom prst="rect">
              <a:avLst/>
            </a:prstGeom>
            <a:solidFill>
              <a:srgbClr val="E6B9B8"/>
            </a:solidFill>
            <a:ln w="9525" cap="flat" cmpd="sng" algn="ctr">
              <a:solidFill>
                <a:srgbClr val="E6B9B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88360">
                <a:buClr>
                  <a:srgbClr val="345782"/>
                </a:buClr>
                <a:buSzPct val="100000"/>
                <a:defRPr/>
              </a:pPr>
              <a:r>
                <a:rPr lang="ru-RU" sz="1100" b="1" dirty="0">
                  <a:latin typeface="+mn-lt"/>
                </a:rPr>
                <a:t>Система инфраструктурной поддержки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62" name="Rectangle 94"/>
            <p:cNvSpPr/>
            <p:nvPr/>
          </p:nvSpPr>
          <p:spPr bwMode="auto">
            <a:xfrm>
              <a:off x="3512858" y="5413573"/>
              <a:ext cx="3093708" cy="288428"/>
            </a:xfrm>
            <a:prstGeom prst="rect">
              <a:avLst/>
            </a:prstGeom>
            <a:solidFill>
              <a:srgbClr val="E6B9B8"/>
            </a:solidFill>
            <a:ln w="9525" cap="flat" cmpd="sng" algn="ctr">
              <a:solidFill>
                <a:srgbClr val="E6B9B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88360">
                <a:buClr>
                  <a:srgbClr val="345782"/>
                </a:buClr>
                <a:buSzPct val="100000"/>
                <a:defRPr/>
              </a:pPr>
              <a:r>
                <a:rPr lang="ru-RU" sz="1100" b="1" dirty="0">
                  <a:latin typeface="+mn-lt"/>
                </a:rPr>
                <a:t>Система имущественной поддержки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64" name="Rectangle 131"/>
            <p:cNvSpPr/>
            <p:nvPr/>
          </p:nvSpPr>
          <p:spPr bwMode="auto">
            <a:xfrm>
              <a:off x="6815852" y="4078612"/>
              <a:ext cx="2735899" cy="286851"/>
            </a:xfrm>
            <a:prstGeom prst="rect">
              <a:avLst/>
            </a:prstGeom>
            <a:solidFill>
              <a:srgbClr val="E6B9B8"/>
            </a:solidFill>
            <a:ln w="9525" cap="flat" cmpd="sng" algn="ctr">
              <a:solidFill>
                <a:srgbClr val="E6B9B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88360">
                <a:buClr>
                  <a:srgbClr val="345782"/>
                </a:buClr>
                <a:buSzPct val="100000"/>
                <a:defRPr/>
              </a:pPr>
              <a:r>
                <a:rPr lang="ru-RU" sz="1100" b="1" dirty="0">
                  <a:latin typeface="+mn-lt"/>
                </a:rPr>
                <a:t>Система налоговых льгот</a:t>
              </a:r>
              <a:endParaRPr lang="en-US" sz="1100" b="1" dirty="0">
                <a:latin typeface="+mn-lt"/>
              </a:endParaRPr>
            </a:p>
          </p:txBody>
        </p:sp>
        <p:cxnSp>
          <p:nvCxnSpPr>
            <p:cNvPr id="65" name="Shape 148"/>
            <p:cNvCxnSpPr>
              <a:cxnSpLocks noChangeShapeType="1"/>
            </p:cNvCxnSpPr>
            <p:nvPr/>
          </p:nvCxnSpPr>
          <p:spPr bwMode="auto">
            <a:xfrm rot="16200000" flipH="1">
              <a:off x="5758764" y="3142248"/>
              <a:ext cx="2069376" cy="70827"/>
            </a:xfrm>
            <a:prstGeom prst="bentConnector2">
              <a:avLst/>
            </a:prstGeom>
            <a:noFill/>
            <a:ln w="19050" algn="ctr">
              <a:solidFill>
                <a:srgbClr val="5BAD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hape 150"/>
            <p:cNvCxnSpPr>
              <a:cxnSpLocks noChangeShapeType="1"/>
              <a:endCxn id="75" idx="1"/>
            </p:cNvCxnSpPr>
            <p:nvPr/>
          </p:nvCxnSpPr>
          <p:spPr bwMode="auto">
            <a:xfrm rot="16200000" flipH="1">
              <a:off x="6641049" y="2314742"/>
              <a:ext cx="297732" cy="70825"/>
            </a:xfrm>
            <a:prstGeom prst="bentConnector2">
              <a:avLst/>
            </a:prstGeom>
            <a:noFill/>
            <a:ln w="19050" algn="ctr">
              <a:solidFill>
                <a:srgbClr val="5BAD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hape 176"/>
            <p:cNvCxnSpPr>
              <a:cxnSpLocks noChangeShapeType="1"/>
              <a:endCxn id="74" idx="1"/>
            </p:cNvCxnSpPr>
            <p:nvPr/>
          </p:nvCxnSpPr>
          <p:spPr bwMode="auto">
            <a:xfrm rot="16200000" flipH="1">
              <a:off x="321327" y="2342723"/>
              <a:ext cx="234188" cy="78408"/>
            </a:xfrm>
            <a:prstGeom prst="bentConnector2">
              <a:avLst/>
            </a:prstGeom>
            <a:noFill/>
            <a:ln w="19050" algn="ctr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Rectangle 79"/>
            <p:cNvSpPr/>
            <p:nvPr/>
          </p:nvSpPr>
          <p:spPr bwMode="auto">
            <a:xfrm>
              <a:off x="3494292" y="2661693"/>
              <a:ext cx="3243922" cy="1145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19" tIns="45719" rIns="45719" bIns="45719"/>
            <a:lstStyle/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Отношение кредитного портфеля к капиталу региональных гарантийных организаций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Лимит поручительства на заемщика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Отношение портфеля </a:t>
              </a:r>
              <a:r>
                <a:rPr lang="ru-RU" sz="900" dirty="0" err="1">
                  <a:solidFill>
                    <a:srgbClr val="000000"/>
                  </a:solidFill>
                  <a:latin typeface="+mn-lt"/>
                </a:rPr>
                <a:t>микрозаймов</a:t>
              </a: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 к капитализации  МФО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Доля кредитов с привлечением гарантий и поручительств </a:t>
              </a:r>
              <a:br>
                <a:rPr lang="ru-RU" sz="900" dirty="0">
                  <a:solidFill>
                    <a:srgbClr val="000000"/>
                  </a:solidFill>
                  <a:latin typeface="+mn-lt"/>
                </a:rPr>
              </a:b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АО «Корпорация «МСП» и гарантий АО «МСП Банк»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Доля кредитов, выданных субъектам МСП, в общем объеме кредитов, выданных в субъекте РФ</a:t>
              </a:r>
            </a:p>
          </p:txBody>
        </p:sp>
        <p:sp>
          <p:nvSpPr>
            <p:cNvPr id="69" name="Rectangle 89"/>
            <p:cNvSpPr/>
            <p:nvPr/>
          </p:nvSpPr>
          <p:spPr bwMode="auto">
            <a:xfrm>
              <a:off x="3494292" y="5703576"/>
              <a:ext cx="3092021" cy="10276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19" tIns="45719" rIns="45719" bIns="45719"/>
            <a:lstStyle/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Наличие регионального и муниципальных перечней имущества для субъектов МСП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Увеличение числа объектов, включенных в вышеуказанные перечни</a:t>
              </a:r>
              <a:endParaRPr lang="ru-RU" sz="9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" name="Rectangle 90"/>
            <p:cNvSpPr/>
            <p:nvPr/>
          </p:nvSpPr>
          <p:spPr bwMode="auto">
            <a:xfrm>
              <a:off x="3494292" y="4337094"/>
              <a:ext cx="3092021" cy="9172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19" tIns="45719" rIns="45719" bIns="45719"/>
            <a:lstStyle/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Доля </a:t>
              </a:r>
              <a:r>
                <a:rPr lang="ru-RU" sz="900" dirty="0">
                  <a:latin typeface="+mn-lt"/>
                </a:rPr>
                <a:t>субъектов МСП</a:t>
              </a: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, получивших консультационную поддержку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Наполняемость объектов инфраструктуры имущественной поддержки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Доля субъектов МСП, </a:t>
              </a:r>
              <a:r>
                <a:rPr lang="ru-RU" sz="900" dirty="0">
                  <a:latin typeface="+mn-lt"/>
                </a:rPr>
                <a:t> получивших имущественную и </a:t>
              </a:r>
              <a:r>
                <a:rPr lang="ru-RU" sz="900" dirty="0" err="1">
                  <a:latin typeface="+mn-lt"/>
                </a:rPr>
                <a:t>инновационно</a:t>
              </a:r>
              <a:r>
                <a:rPr lang="ru-RU" sz="900" dirty="0">
                  <a:latin typeface="+mn-lt"/>
                </a:rPr>
                <a:t>-производственную поддержку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Наличие региональных лизинговых компаний </a:t>
              </a:r>
            </a:p>
          </p:txBody>
        </p:sp>
        <p:sp>
          <p:nvSpPr>
            <p:cNvPr id="72" name="Rectangle 92"/>
            <p:cNvSpPr/>
            <p:nvPr/>
          </p:nvSpPr>
          <p:spPr bwMode="auto">
            <a:xfrm>
              <a:off x="6798974" y="2661693"/>
              <a:ext cx="3017758" cy="9109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19" tIns="45719" rIns="45719" bIns="45719"/>
            <a:lstStyle/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Информирование о закупках на региональном сайте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Количество обучающих мероприятий в сфере закупок с участием крупнейших заказчиков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Доля объема закупок крупнейших заказчиков у субъектов МСП по № 223-ФЗ в субъекте РФ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Доля государственных закупок у субъектов МП  </a:t>
              </a:r>
              <a:br>
                <a:rPr lang="ru-RU" sz="900" dirty="0">
                  <a:latin typeface="+mn-lt"/>
                </a:rPr>
              </a:br>
              <a:r>
                <a:rPr lang="ru-RU" sz="900" dirty="0">
                  <a:latin typeface="+mn-lt"/>
                </a:rPr>
                <a:t>(№ 44-ФЗ) в субъекте РФ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Количество нестационарных торговых объектов </a:t>
              </a:r>
              <a:br>
                <a:rPr lang="ru-RU" sz="900" dirty="0">
                  <a:latin typeface="+mn-lt"/>
                </a:rPr>
              </a:br>
              <a:r>
                <a:rPr lang="ru-RU" sz="900" dirty="0">
                  <a:latin typeface="+mn-lt"/>
                </a:rPr>
                <a:t>на 10 тыс. чел. населения</a:t>
              </a:r>
              <a:endParaRPr lang="ru-RU" sz="900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73" name="Shape 98"/>
            <p:cNvCxnSpPr>
              <a:cxnSpLocks noChangeShapeType="1"/>
              <a:endCxn id="62" idx="1"/>
            </p:cNvCxnSpPr>
            <p:nvPr/>
          </p:nvCxnSpPr>
          <p:spPr bwMode="auto">
            <a:xfrm rot="16200000" flipH="1">
              <a:off x="1751710" y="3796252"/>
              <a:ext cx="3449998" cy="72262"/>
            </a:xfrm>
            <a:prstGeom prst="bentConnector2">
              <a:avLst/>
            </a:prstGeom>
            <a:noFill/>
            <a:ln w="19050" algn="ctr">
              <a:solidFill>
                <a:srgbClr val="EEA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Rectangle 19"/>
            <p:cNvSpPr/>
            <p:nvPr/>
          </p:nvSpPr>
          <p:spPr bwMode="auto">
            <a:xfrm>
              <a:off x="476534" y="2354353"/>
              <a:ext cx="2820288" cy="288427"/>
            </a:xfrm>
            <a:prstGeom prst="rect">
              <a:avLst/>
            </a:prstGeom>
            <a:solidFill>
              <a:srgbClr val="E6B9B8"/>
            </a:solidFill>
            <a:ln w="9525" cap="flat" cmpd="sng" algn="ctr">
              <a:solidFill>
                <a:srgbClr val="E6B9B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88360">
                <a:buClr>
                  <a:srgbClr val="345782"/>
                </a:buClr>
                <a:buSzPct val="100000"/>
                <a:buFont typeface=""/>
                <a:buNone/>
                <a:defRPr/>
              </a:pPr>
              <a:r>
                <a:rPr lang="ru-RU" sz="1200" b="1" dirty="0">
                  <a:latin typeface="+mn-lt"/>
                </a:rPr>
                <a:t>Государственное управление</a:t>
              </a:r>
            </a:p>
          </p:txBody>
        </p:sp>
        <p:sp>
          <p:nvSpPr>
            <p:cNvPr id="75" name="Rectangle 112"/>
            <p:cNvSpPr/>
            <p:nvPr/>
          </p:nvSpPr>
          <p:spPr bwMode="auto">
            <a:xfrm>
              <a:off x="6825979" y="2354353"/>
              <a:ext cx="2735899" cy="288427"/>
            </a:xfrm>
            <a:prstGeom prst="rect">
              <a:avLst/>
            </a:prstGeom>
            <a:solidFill>
              <a:srgbClr val="E6B9B8"/>
            </a:solidFill>
            <a:ln w="9525" cap="flat" cmpd="sng" algn="ctr">
              <a:solidFill>
                <a:srgbClr val="E6B9B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88360">
                <a:buClr>
                  <a:srgbClr val="345782"/>
                </a:buClr>
                <a:buSzPct val="100000"/>
                <a:defRPr/>
              </a:pPr>
              <a:r>
                <a:rPr lang="ru-RU" sz="1100" b="1" dirty="0">
                  <a:latin typeface="+mn-lt"/>
                </a:rPr>
                <a:t>Стимулирование спроса на продукцию</a:t>
              </a:r>
            </a:p>
          </p:txBody>
        </p:sp>
        <p:sp>
          <p:nvSpPr>
            <p:cNvPr id="76" name="BoxHeader"/>
            <p:cNvSpPr>
              <a:spLocks noChangeArrowheads="1"/>
            </p:cNvSpPr>
            <p:nvPr/>
          </p:nvSpPr>
          <p:spPr bwMode="gray">
            <a:xfrm>
              <a:off x="2613269" y="1088740"/>
              <a:ext cx="5002593" cy="485440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 type="none" w="lg" len="lg"/>
              <a:tailEnd type="none" w="lg" len="lg"/>
            </a:ln>
          </p:spPr>
          <p:txBody>
            <a:bodyPr lIns="68415" tIns="68415" rIns="68415" bIns="68415" anchor="ctr"/>
            <a:lstStyle/>
            <a:p>
              <a:pPr algn="ctr" defTabSz="684154">
                <a:buSzPct val="100000"/>
                <a:defRPr/>
              </a:pPr>
              <a:r>
                <a:rPr lang="ru-RU" sz="1700" b="1" dirty="0">
                  <a:solidFill>
                    <a:srgbClr val="1F497D"/>
                  </a:solidFill>
                  <a:latin typeface="+mn-lt"/>
                </a:rPr>
                <a:t>Основные параметры модели</a:t>
              </a:r>
            </a:p>
          </p:txBody>
        </p:sp>
        <p:cxnSp>
          <p:nvCxnSpPr>
            <p:cNvPr id="77" name="Elbow Connector 47"/>
            <p:cNvCxnSpPr>
              <a:cxnSpLocks noChangeShapeType="1"/>
              <a:stCxn id="76" idx="2"/>
            </p:cNvCxnSpPr>
            <p:nvPr/>
          </p:nvCxnSpPr>
          <p:spPr bwMode="auto">
            <a:xfrm rot="5400000">
              <a:off x="3317563" y="35829"/>
              <a:ext cx="258651" cy="3335353"/>
            </a:xfrm>
            <a:prstGeom prst="bentConnector2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Elbow Connector 51"/>
            <p:cNvCxnSpPr>
              <a:cxnSpLocks noChangeShapeType="1"/>
              <a:stCxn id="76" idx="2"/>
            </p:cNvCxnSpPr>
            <p:nvPr/>
          </p:nvCxnSpPr>
          <p:spPr bwMode="auto">
            <a:xfrm rot="16200000" flipH="1">
              <a:off x="6481215" y="207530"/>
              <a:ext cx="258650" cy="2991951"/>
            </a:xfrm>
            <a:prstGeom prst="bentConnector2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ValueChainStarter"/>
            <p:cNvSpPr/>
            <p:nvPr/>
          </p:nvSpPr>
          <p:spPr bwMode="auto">
            <a:xfrm>
              <a:off x="3377836" y="1832662"/>
              <a:ext cx="3275989" cy="431853"/>
            </a:xfrm>
            <a:prstGeom prst="rect">
              <a:avLst/>
            </a:prstGeom>
            <a:solidFill>
              <a:srgbClr val="EEA632"/>
            </a:solidFill>
            <a:ln w="9525" cap="flat" cmpd="sng" algn="ctr">
              <a:solidFill>
                <a:srgbClr val="EEA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61073" rIns="0" bIns="61073" anchor="ctr"/>
            <a:lstStyle/>
            <a:p>
              <a:pPr algn="ctr"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+mn-lt"/>
                </a:rPr>
                <a:t>Наличие необходимых ресурсов</a:t>
              </a:r>
            </a:p>
          </p:txBody>
        </p:sp>
        <p:sp>
          <p:nvSpPr>
            <p:cNvPr id="80" name="ValueChainStarter"/>
            <p:cNvSpPr/>
            <p:nvPr/>
          </p:nvSpPr>
          <p:spPr bwMode="auto">
            <a:xfrm>
              <a:off x="6744965" y="1832662"/>
              <a:ext cx="2788220" cy="431853"/>
            </a:xfrm>
            <a:prstGeom prst="rect">
              <a:avLst/>
            </a:prstGeom>
            <a:solidFill>
              <a:srgbClr val="5BAD82"/>
            </a:solidFill>
            <a:ln w="9525" cap="flat" cmpd="sng" algn="ctr">
              <a:solidFill>
                <a:srgbClr val="5BAD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61073" rIns="0" bIns="61073" anchor="ctr"/>
            <a:lstStyle/>
            <a:p>
              <a:pPr algn="ctr"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+mn-lt"/>
                </a:rPr>
                <a:t>Возможности для роста и условия развития</a:t>
              </a:r>
            </a:p>
          </p:txBody>
        </p:sp>
        <p:sp>
          <p:nvSpPr>
            <p:cNvPr id="81" name="ValueChainStarter"/>
            <p:cNvSpPr/>
            <p:nvPr/>
          </p:nvSpPr>
          <p:spPr bwMode="auto">
            <a:xfrm>
              <a:off x="383706" y="1832662"/>
              <a:ext cx="2913116" cy="43185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61073" rIns="0" bIns="61073" anchor="ctr"/>
            <a:lstStyle/>
            <a:p>
              <a:pPr algn="ctr"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+mn-lt"/>
                </a:rPr>
                <a:t>Стимулирование </a:t>
              </a:r>
              <a:br>
                <a:rPr lang="ru-RU" sz="1300" b="1" dirty="0">
                  <a:solidFill>
                    <a:schemeClr val="bg1"/>
                  </a:solidFill>
                  <a:latin typeface="+mn-lt"/>
                </a:rPr>
              </a:br>
              <a:r>
                <a:rPr lang="ru-RU" sz="1300" b="1" dirty="0">
                  <a:solidFill>
                    <a:schemeClr val="bg1"/>
                  </a:solidFill>
                  <a:latin typeface="+mn-lt"/>
                </a:rPr>
                <a:t>предпринимательства</a:t>
              </a:r>
            </a:p>
          </p:txBody>
        </p:sp>
        <p:sp>
          <p:nvSpPr>
            <p:cNvPr id="82" name="Rectangle 61"/>
            <p:cNvSpPr/>
            <p:nvPr/>
          </p:nvSpPr>
          <p:spPr bwMode="auto">
            <a:xfrm>
              <a:off x="469782" y="4360735"/>
              <a:ext cx="2820288" cy="5500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19" tIns="45719" rIns="45719" bIns="45719"/>
            <a:lstStyle/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Количество видов  организаций, оказывающих поддержку сельскохозяйственной кооперации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Доля кооперативов, получивших поддержку и продолжающ</a:t>
              </a:r>
              <a:r>
                <a:rPr lang="ru-RU" sz="900" dirty="0">
                  <a:latin typeface="+mn-lt"/>
                </a:rPr>
                <a:t>их деятель</a:t>
              </a:r>
              <a:r>
                <a:rPr lang="ru-RU" sz="900" dirty="0">
                  <a:solidFill>
                    <a:srgbClr val="000000"/>
                  </a:solidFill>
                  <a:latin typeface="+mn-lt"/>
                </a:rPr>
                <a:t>ность в течение 3 лет</a:t>
              </a:r>
            </a:p>
          </p:txBody>
        </p:sp>
        <p:sp>
          <p:nvSpPr>
            <p:cNvPr id="83" name="Rectangle 63"/>
            <p:cNvSpPr/>
            <p:nvPr/>
          </p:nvSpPr>
          <p:spPr bwMode="auto">
            <a:xfrm>
              <a:off x="469782" y="4081764"/>
              <a:ext cx="2820288" cy="286851"/>
            </a:xfrm>
            <a:prstGeom prst="rect">
              <a:avLst/>
            </a:prstGeom>
            <a:solidFill>
              <a:srgbClr val="E6B9B8"/>
            </a:solidFill>
            <a:ln w="9525" cap="flat" cmpd="sng" algn="ctr">
              <a:solidFill>
                <a:srgbClr val="E6B9B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88360">
                <a:buClr>
                  <a:srgbClr val="345782"/>
                </a:buClr>
                <a:buSzPct val="100000"/>
                <a:defRPr/>
              </a:pPr>
              <a:r>
                <a:rPr lang="ru-RU" sz="1100" b="1" dirty="0">
                  <a:latin typeface="+mn-lt"/>
                </a:rPr>
                <a:t>Развитие сельскохозяйственной кооперации</a:t>
              </a:r>
              <a:endParaRPr lang="en-US" sz="1100" b="1" dirty="0">
                <a:latin typeface="+mn-lt"/>
              </a:endParaRPr>
            </a:p>
          </p:txBody>
        </p:sp>
        <p:cxnSp>
          <p:nvCxnSpPr>
            <p:cNvPr id="84" name="Shape 65"/>
            <p:cNvCxnSpPr>
              <a:cxnSpLocks noChangeShapeType="1"/>
              <a:endCxn id="43" idx="1"/>
            </p:cNvCxnSpPr>
            <p:nvPr/>
          </p:nvCxnSpPr>
          <p:spPr bwMode="auto">
            <a:xfrm rot="16200000" flipH="1">
              <a:off x="6053671" y="4785542"/>
              <a:ext cx="1476208" cy="67471"/>
            </a:xfrm>
            <a:prstGeom prst="bentConnector2">
              <a:avLst/>
            </a:prstGeom>
            <a:noFill/>
            <a:ln w="19050" algn="ctr">
              <a:solidFill>
                <a:srgbClr val="5BAD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Rectangle 35"/>
            <p:cNvSpPr/>
            <p:nvPr/>
          </p:nvSpPr>
          <p:spPr bwMode="auto">
            <a:xfrm>
              <a:off x="469782" y="5692544"/>
              <a:ext cx="2820288" cy="5500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19" tIns="45719" rIns="45719" bIns="45719"/>
            <a:lstStyle/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Доля обученных предпринимателей от общего количества субъектов МСП</a:t>
              </a:r>
            </a:p>
            <a:p>
              <a:pPr marL="111125" lvl="1" indent="-111125" defTabSz="889000">
                <a:buClr>
                  <a:srgbClr val="345782"/>
                </a:buClr>
                <a:buSzPct val="100000"/>
                <a:buFont typeface="Arial"/>
                <a:buChar char="•"/>
                <a:defRPr/>
              </a:pPr>
              <a:r>
                <a:rPr lang="ru-RU" sz="900" dirty="0">
                  <a:latin typeface="+mn-lt"/>
                </a:rPr>
                <a:t>Для субъектов МСП реализуются федеральные программы обучения  (АО «Корпорация «МСП», АО «Деловая среда»,  АО «РЭЦ» и др.)</a:t>
              </a:r>
            </a:p>
          </p:txBody>
        </p:sp>
        <p:sp>
          <p:nvSpPr>
            <p:cNvPr id="86" name="Rectangle 36"/>
            <p:cNvSpPr/>
            <p:nvPr/>
          </p:nvSpPr>
          <p:spPr bwMode="auto">
            <a:xfrm>
              <a:off x="469782" y="5413573"/>
              <a:ext cx="2820288" cy="288428"/>
            </a:xfrm>
            <a:prstGeom prst="rect">
              <a:avLst/>
            </a:prstGeom>
            <a:solidFill>
              <a:srgbClr val="E6B9B8"/>
            </a:solidFill>
            <a:ln w="9525" cap="flat" cmpd="sng" algn="ctr">
              <a:solidFill>
                <a:srgbClr val="E6B9B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88360">
                <a:buClr>
                  <a:srgbClr val="345782"/>
                </a:buClr>
                <a:buSzPct val="100000"/>
                <a:defRPr/>
              </a:pPr>
              <a:r>
                <a:rPr lang="ru-RU" sz="1100" b="1" dirty="0">
                  <a:latin typeface="+mn-lt"/>
                </a:rPr>
                <a:t>Система образовательных программ</a:t>
              </a:r>
              <a:endParaRPr lang="en-US" sz="1100" b="1" dirty="0">
                <a:latin typeface="+mn-lt"/>
              </a:endParaRPr>
            </a:p>
          </p:txBody>
        </p:sp>
        <p:cxnSp>
          <p:nvCxnSpPr>
            <p:cNvPr id="87" name="Shape 40"/>
            <p:cNvCxnSpPr>
              <a:cxnSpLocks noChangeShapeType="1"/>
              <a:endCxn id="86" idx="1"/>
            </p:cNvCxnSpPr>
            <p:nvPr/>
          </p:nvCxnSpPr>
          <p:spPr bwMode="auto">
            <a:xfrm rot="16200000" flipH="1">
              <a:off x="-778034" y="4308580"/>
              <a:ext cx="2426050" cy="71552"/>
            </a:xfrm>
            <a:prstGeom prst="bentConnector2">
              <a:avLst/>
            </a:prstGeom>
            <a:noFill/>
            <a:ln w="19050" algn="ctr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773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 bwMode="auto">
          <a:xfrm rot="21030657">
            <a:off x="2957757" y="3731146"/>
            <a:ext cx="809370" cy="228600"/>
          </a:xfrm>
          <a:prstGeom prst="ellipse">
            <a:avLst/>
          </a:prstGeom>
          <a:solidFill>
            <a:srgbClr val="E6B9B8"/>
          </a:solidFill>
          <a:ln w="9525" cap="flat" cmpd="sng" algn="ctr">
            <a:solidFill>
              <a:srgbClr val="9F0D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Oval 13"/>
          <p:cNvSpPr/>
          <p:nvPr/>
        </p:nvSpPr>
        <p:spPr bwMode="auto">
          <a:xfrm rot="4173120">
            <a:off x="2234936" y="4963469"/>
            <a:ext cx="906940" cy="211015"/>
          </a:xfrm>
          <a:prstGeom prst="ellipse">
            <a:avLst/>
          </a:prstGeom>
          <a:solidFill>
            <a:srgbClr val="E6B9B8"/>
          </a:solidFill>
          <a:ln w="9525" cap="flat" cmpd="sng" algn="ctr">
            <a:solidFill>
              <a:srgbClr val="9F0D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 rot="3043020">
            <a:off x="1198776" y="3213249"/>
            <a:ext cx="1143769" cy="211015"/>
          </a:xfrm>
          <a:prstGeom prst="ellipse">
            <a:avLst/>
          </a:prstGeom>
          <a:solidFill>
            <a:srgbClr val="E6B9B8"/>
          </a:solidFill>
          <a:ln w="9525" cap="flat" cmpd="sng" algn="ctr">
            <a:solidFill>
              <a:srgbClr val="9F0D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163513"/>
            <a:ext cx="8528044" cy="81721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_MonumentoTitul"/>
              </a:rPr>
              <a:t>3 Основных причины отставания от целевой модели: система одного окна, инфраструктура и образование</a:t>
            </a:r>
            <a:endParaRPr lang="en-US" dirty="0">
              <a:solidFill>
                <a:srgbClr val="7030A0"/>
              </a:solidFill>
              <a:latin typeface="a_MonumentoTitul"/>
            </a:endParaRPr>
          </a:p>
        </p:txBody>
      </p:sp>
      <p:graphicFrame>
        <p:nvGraphicFramePr>
          <p:cNvPr id="4" name="chart_pie_1perpage"/>
          <p:cNvGraphicFramePr/>
          <p:nvPr/>
        </p:nvGraphicFramePr>
        <p:xfrm>
          <a:off x="593237" y="2331930"/>
          <a:ext cx="3495186" cy="341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ColumnContent"/>
          <p:cNvSpPr>
            <a:spLocks noChangeArrowheads="1"/>
          </p:cNvSpPr>
          <p:nvPr/>
        </p:nvSpPr>
        <p:spPr bwMode="gray">
          <a:xfrm>
            <a:off x="4923692" y="2043112"/>
            <a:ext cx="3930162" cy="3708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pPr>
              <a:buClr>
                <a:schemeClr val="tx2"/>
              </a:buClr>
            </a:pPr>
            <a:r>
              <a:rPr lang="ru-RU" sz="1100" b="1" dirty="0" smtClean="0">
                <a:latin typeface="+mj-lt"/>
              </a:rPr>
              <a:t>Развитие системы одного окна – 71 отстающий регион: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ru-RU" sz="1100" dirty="0" smtClean="0">
                <a:latin typeface="+mj-lt"/>
              </a:rPr>
              <a:t>Недостаточное количество видов предлагаемых услуг в </a:t>
            </a:r>
            <a:r>
              <a:rPr lang="ru-RU" sz="1100" dirty="0" err="1" smtClean="0">
                <a:latin typeface="+mj-lt"/>
              </a:rPr>
              <a:t>МФЦ</a:t>
            </a:r>
            <a:r>
              <a:rPr lang="ru-RU" sz="1100" dirty="0" smtClean="0">
                <a:latin typeface="+mj-lt"/>
              </a:rPr>
              <a:t> для бизнеса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ru-RU" sz="1100" dirty="0" smtClean="0">
                <a:latin typeface="+mj-lt"/>
              </a:rPr>
              <a:t>Низкая доля субъектов МСП, обратившихся за услугами АО "Корпорация "МСП" в </a:t>
            </a:r>
            <a:r>
              <a:rPr lang="ru-RU" sz="1100" dirty="0" err="1" smtClean="0">
                <a:latin typeface="+mj-lt"/>
              </a:rPr>
              <a:t>МФЦ</a:t>
            </a:r>
            <a:endParaRPr lang="ru-RU" sz="1100" dirty="0" smtClean="0">
              <a:latin typeface="+mj-lt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ru-RU" sz="1100" dirty="0" smtClean="0">
                <a:latin typeface="+mj-lt"/>
              </a:rPr>
              <a:t>Недостаточное количество действующих </a:t>
            </a:r>
            <a:r>
              <a:rPr lang="ru-RU" sz="1100" dirty="0" err="1" smtClean="0">
                <a:latin typeface="+mj-lt"/>
              </a:rPr>
              <a:t>МФЦ</a:t>
            </a:r>
            <a:r>
              <a:rPr lang="ru-RU" sz="1100" dirty="0" smtClean="0">
                <a:latin typeface="+mj-lt"/>
              </a:rPr>
              <a:t> для бизнеса в регионе (в форме </a:t>
            </a:r>
            <a:r>
              <a:rPr lang="ru-RU" sz="1100" dirty="0" err="1" smtClean="0">
                <a:latin typeface="+mj-lt"/>
              </a:rPr>
              <a:t>бизнес-офисов</a:t>
            </a:r>
            <a:r>
              <a:rPr lang="ru-RU" sz="1100" dirty="0" smtClean="0">
                <a:latin typeface="+mj-lt"/>
              </a:rPr>
              <a:t>, </a:t>
            </a:r>
            <a:r>
              <a:rPr lang="ru-RU" sz="1100" dirty="0" err="1" smtClean="0">
                <a:latin typeface="+mj-lt"/>
              </a:rPr>
              <a:t>бизнес-зон</a:t>
            </a:r>
            <a:r>
              <a:rPr lang="ru-RU" sz="1100" dirty="0" smtClean="0">
                <a:latin typeface="+mj-lt"/>
              </a:rPr>
              <a:t> или </a:t>
            </a:r>
            <a:r>
              <a:rPr lang="ru-RU" sz="1100" dirty="0" err="1" smtClean="0">
                <a:latin typeface="+mj-lt"/>
              </a:rPr>
              <a:t>бизнес-окон</a:t>
            </a:r>
            <a:r>
              <a:rPr lang="ru-RU" sz="1100" dirty="0" smtClean="0">
                <a:latin typeface="+mj-lt"/>
              </a:rPr>
              <a:t>)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endParaRPr lang="ru-RU" sz="1100" dirty="0" smtClean="0">
              <a:latin typeface="+mj-lt"/>
            </a:endParaRPr>
          </a:p>
          <a:p>
            <a:pPr>
              <a:buClr>
                <a:srgbClr val="345782"/>
              </a:buClr>
              <a:buSzPct val="100000"/>
              <a:buFont typeface=""/>
            </a:pPr>
            <a:r>
              <a:rPr lang="ru-RU" sz="1100" b="1" dirty="0" smtClean="0">
                <a:solidFill>
                  <a:srgbClr val="000000"/>
                </a:solidFill>
                <a:latin typeface="+mj-lt"/>
              </a:rPr>
              <a:t>Инфраструктурная поддержка – 60 отстающих регионов:</a:t>
            </a:r>
          </a:p>
          <a:p>
            <a:pPr marL="288925" lvl="1" indent="-174625"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+mj-lt"/>
              </a:rPr>
              <a:t>Низкая доля субъектов МСП, получивших поддержку от имущественной и </a:t>
            </a:r>
            <a:r>
              <a:rPr lang="ru-RU" sz="1100" dirty="0" err="1" smtClean="0">
                <a:solidFill>
                  <a:srgbClr val="000000"/>
                </a:solidFill>
                <a:latin typeface="+mj-lt"/>
              </a:rPr>
              <a:t>инновационно</a:t>
            </a:r>
            <a:r>
              <a:rPr lang="ru-RU" sz="1100" dirty="0" smtClean="0">
                <a:solidFill>
                  <a:srgbClr val="000000"/>
                </a:solidFill>
                <a:latin typeface="+mj-lt"/>
              </a:rPr>
              <a:t>-производственной инфраструктуры </a:t>
            </a:r>
          </a:p>
          <a:p>
            <a:pPr marL="288925" lvl="1" indent="-174625"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+mj-lt"/>
              </a:rPr>
              <a:t>Недостаточное количество реализуемых тренингов по программам обучения АО "Корпорация "МСП"</a:t>
            </a:r>
          </a:p>
          <a:p>
            <a:pPr marL="288925" lvl="1" indent="-174625">
              <a:buClr>
                <a:srgbClr val="345782"/>
              </a:buClr>
              <a:buSzPct val="100000"/>
              <a:buFont typeface="Arial"/>
              <a:buChar char="•"/>
            </a:pPr>
            <a:endParaRPr lang="ru-RU" sz="1100" dirty="0" smtClean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345782"/>
              </a:buClr>
              <a:buSzPct val="100000"/>
              <a:buFont typeface=""/>
            </a:pPr>
            <a:r>
              <a:rPr lang="ru-RU" sz="1100" b="1" dirty="0" smtClean="0">
                <a:solidFill>
                  <a:srgbClr val="000000"/>
                </a:solidFill>
                <a:latin typeface="+mj-lt"/>
              </a:rPr>
              <a:t>Образовательные программы – 58 отстающих регионов:</a:t>
            </a:r>
          </a:p>
          <a:p>
            <a:pPr marL="288925" lvl="1" indent="-174625"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+mj-lt"/>
              </a:rPr>
              <a:t>Низкая доля обученных предпринимателей от общего количества субъектов МСП в субъекте РФ</a:t>
            </a:r>
          </a:p>
          <a:p>
            <a:pPr marL="288925" lvl="1" indent="-174625"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+mj-lt"/>
              </a:rPr>
              <a:t>Малое количество федеральных партнерских программ обучения институтов развития (АО «Корпорация «МСП», АО "Деловая среда", АО "</a:t>
            </a:r>
            <a:r>
              <a:rPr lang="ru-RU" sz="1100" dirty="0" err="1" smtClean="0">
                <a:solidFill>
                  <a:srgbClr val="000000"/>
                </a:solidFill>
                <a:latin typeface="+mj-lt"/>
              </a:rPr>
              <a:t>РЭЦ</a:t>
            </a:r>
            <a:r>
              <a:rPr lang="ru-RU" sz="1100" dirty="0" smtClean="0">
                <a:solidFill>
                  <a:srgbClr val="000000"/>
                </a:solidFill>
                <a:latin typeface="+mj-lt"/>
              </a:rPr>
              <a:t>" и др.), реализуемых в субъекте РФ</a:t>
            </a:r>
          </a:p>
          <a:p>
            <a:pPr>
              <a:buClr>
                <a:srgbClr val="345782"/>
              </a:buClr>
              <a:buSzPct val="100000"/>
              <a:buFont typeface=""/>
            </a:pPr>
            <a:endParaRPr lang="ru-RU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ColumnHeader"/>
          <p:cNvSpPr>
            <a:spLocks noChangeArrowheads="1"/>
          </p:cNvSpPr>
          <p:nvPr/>
        </p:nvSpPr>
        <p:spPr bwMode="gray">
          <a:xfrm>
            <a:off x="434974" y="1427560"/>
            <a:ext cx="3785332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400" b="1" dirty="0" smtClean="0"/>
              <a:t>Более половины регионов отстают от целевой модели по 3 факторам</a:t>
            </a:r>
            <a:endParaRPr lang="ru-RU" sz="1400" b="1" dirty="0"/>
          </a:p>
        </p:txBody>
      </p:sp>
      <p:sp>
        <p:nvSpPr>
          <p:cNvPr id="8" name="ColumnHeader"/>
          <p:cNvSpPr>
            <a:spLocks noChangeArrowheads="1"/>
          </p:cNvSpPr>
          <p:nvPr/>
        </p:nvSpPr>
        <p:spPr bwMode="gray">
          <a:xfrm>
            <a:off x="4923691" y="1427560"/>
            <a:ext cx="3785332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400" b="1" dirty="0" smtClean="0"/>
              <a:t>Наиболее распространенные причины отставания</a:t>
            </a:r>
            <a:endParaRPr lang="ru-RU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1381505" y="2058352"/>
            <a:ext cx="1889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8360" fontAlgn="base">
              <a:buClr>
                <a:srgbClr val="345782"/>
              </a:buClr>
              <a:buSzPct val="100000"/>
            </a:pPr>
            <a:r>
              <a:rPr lang="ru-RU" sz="1000" b="1" dirty="0" smtClean="0"/>
              <a:t>Система государственного управления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07122" y="2458462"/>
            <a:ext cx="1089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8360" fontAlgn="base">
              <a:buClr>
                <a:srgbClr val="345782"/>
              </a:buClr>
              <a:buSzPct val="100000"/>
            </a:pPr>
            <a:r>
              <a:rPr lang="ru-RU" sz="1000" b="1" dirty="0" smtClean="0"/>
              <a:t>Развитие с/</a:t>
            </a:r>
            <a:r>
              <a:rPr lang="ru-RU" sz="1000" b="1" dirty="0" err="1" smtClean="0"/>
              <a:t>х</a:t>
            </a:r>
            <a:r>
              <a:rPr lang="ru-RU" sz="1000" b="1" dirty="0" smtClean="0"/>
              <a:t> кооперации</a:t>
            </a:r>
            <a:endParaRPr lang="ru-RU" sz="700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5430" y="4722399"/>
            <a:ext cx="1089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8360" fontAlgn="base">
              <a:buClr>
                <a:srgbClr val="345782"/>
              </a:buClr>
              <a:buSzPct val="100000"/>
            </a:pPr>
            <a:r>
              <a:rPr lang="ru-RU" sz="1000" b="1" dirty="0" smtClean="0"/>
              <a:t>Финансовая поддержка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7122" y="5509989"/>
            <a:ext cx="1235841" cy="400110"/>
          </a:xfrm>
          <a:prstGeom prst="rect">
            <a:avLst/>
          </a:prstGeom>
        </p:spPr>
        <p:txBody>
          <a:bodyPr wrap="square" lIns="0" tIns="45719" rIns="0" bIns="45719">
            <a:spAutoFit/>
          </a:bodyPr>
          <a:lstStyle/>
          <a:p>
            <a:pPr algn="ctr" defTabSz="888360" fontAlgn="base">
              <a:buClr>
                <a:srgbClr val="345782"/>
              </a:buClr>
              <a:buSzPct val="100000"/>
            </a:pPr>
            <a:r>
              <a:rPr lang="ru-RU" sz="1000" b="1" dirty="0" smtClean="0"/>
              <a:t>Инфраструктурная поддержка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3584" y="5640144"/>
            <a:ext cx="1235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8360" fontAlgn="base">
              <a:buClr>
                <a:srgbClr val="345782"/>
              </a:buClr>
              <a:buSzPct val="100000"/>
            </a:pPr>
            <a:r>
              <a:rPr lang="ru-RU" sz="1000" b="1" dirty="0" smtClean="0"/>
              <a:t>Имущественная поддержка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08520" y="4922454"/>
            <a:ext cx="1319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8360" fontAlgn="base">
              <a:buClr>
                <a:srgbClr val="345782"/>
              </a:buClr>
              <a:buSzPct val="100000"/>
            </a:pPr>
            <a:r>
              <a:rPr lang="ru-RU" sz="1000" b="1" dirty="0" smtClean="0"/>
              <a:t>Стимулирование спроса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3427413"/>
            <a:ext cx="974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8360" fontAlgn="base">
              <a:buClr>
                <a:srgbClr val="345782"/>
              </a:buClr>
              <a:buSzPct val="100000"/>
            </a:pPr>
            <a:r>
              <a:rPr lang="ru-RU" sz="1000" b="1" dirty="0" smtClean="0"/>
              <a:t>Налоговые льготы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2010" y="2372737"/>
            <a:ext cx="1406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8360" fontAlgn="base">
              <a:buClr>
                <a:srgbClr val="345782"/>
              </a:buClr>
              <a:buSzPct val="100000"/>
            </a:pPr>
            <a:r>
              <a:rPr lang="ru-RU" sz="1000" b="1" dirty="0" smtClean="0"/>
              <a:t>Развитие системы одного окна</a:t>
            </a:r>
          </a:p>
        </p:txBody>
      </p:sp>
      <p:sp>
        <p:nvSpPr>
          <p:cNvPr id="42" name="Oval invers 3"/>
          <p:cNvSpPr>
            <a:spLocks noChangeArrowheads="1"/>
          </p:cNvSpPr>
          <p:nvPr/>
        </p:nvSpPr>
        <p:spPr bwMode="gray">
          <a:xfrm>
            <a:off x="1085088" y="2744272"/>
            <a:ext cx="199385" cy="216000"/>
          </a:xfrm>
          <a:prstGeom prst="ellipse">
            <a:avLst/>
          </a:prstGeom>
          <a:solidFill>
            <a:schemeClr val="tx2"/>
          </a:solidFill>
          <a:ln w="158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3" name="Oval invers 3"/>
          <p:cNvSpPr>
            <a:spLocks noChangeArrowheads="1"/>
          </p:cNvSpPr>
          <p:nvPr/>
        </p:nvSpPr>
        <p:spPr bwMode="gray">
          <a:xfrm>
            <a:off x="2734118" y="5643512"/>
            <a:ext cx="199385" cy="216000"/>
          </a:xfrm>
          <a:prstGeom prst="ellipse">
            <a:avLst/>
          </a:prstGeom>
          <a:solidFill>
            <a:schemeClr val="tx2"/>
          </a:solidFill>
          <a:ln w="158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4" name="Oval invers 3"/>
          <p:cNvSpPr>
            <a:spLocks noChangeArrowheads="1"/>
          </p:cNvSpPr>
          <p:nvPr/>
        </p:nvSpPr>
        <p:spPr bwMode="gray">
          <a:xfrm>
            <a:off x="4020921" y="3660434"/>
            <a:ext cx="199385" cy="216000"/>
          </a:xfrm>
          <a:prstGeom prst="ellipse">
            <a:avLst/>
          </a:prstGeom>
          <a:solidFill>
            <a:schemeClr val="tx2"/>
          </a:solidFill>
          <a:ln w="158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79657" y="6257195"/>
            <a:ext cx="265846" cy="0"/>
          </a:xfrm>
          <a:prstGeom prst="line">
            <a:avLst/>
          </a:prstGeom>
          <a:noFill/>
          <a:ln w="28575" cap="flat" cmpd="sng" algn="ctr">
            <a:solidFill>
              <a:srgbClr val="9F0D0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45504" y="6072484"/>
            <a:ext cx="1345223" cy="738664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8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Среднее по РФ значение</a:t>
            </a:r>
          </a:p>
          <a:p>
            <a:pPr algn="l">
              <a:lnSpc>
                <a:spcPct val="150000"/>
              </a:lnSpc>
            </a:pPr>
            <a:r>
              <a:rPr lang="ru-RU" sz="8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Целевое значение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390524" y="6624923"/>
            <a:ext cx="265846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49"/>
          <p:cNvGrpSpPr/>
          <p:nvPr/>
        </p:nvGrpSpPr>
        <p:grpSpPr>
          <a:xfrm>
            <a:off x="1990726" y="6103307"/>
            <a:ext cx="2551023" cy="430887"/>
            <a:chOff x="2028947" y="6094116"/>
            <a:chExt cx="2763608" cy="430887"/>
          </a:xfrm>
        </p:grpSpPr>
        <p:sp>
          <p:nvSpPr>
            <p:cNvPr id="30" name="Oval 29"/>
            <p:cNvSpPr/>
            <p:nvPr/>
          </p:nvSpPr>
          <p:spPr bwMode="auto">
            <a:xfrm>
              <a:off x="2028947" y="6185194"/>
              <a:ext cx="611999" cy="144000"/>
            </a:xfrm>
            <a:prstGeom prst="ellipse">
              <a:avLst/>
            </a:prstGeom>
            <a:solidFill>
              <a:srgbClr val="E6B9B8"/>
            </a:solidFill>
            <a:ln w="9525" cap="flat" cmpd="sng" algn="ctr">
              <a:solidFill>
                <a:srgbClr val="9F0D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889000" rtl="0" eaLnBrk="1" fontAlgn="base" latinLnBrk="0" hangingPunct="1"/>
              <a:endParaRPr kumimoji="0" lang="en-US" sz="1200" b="0" i="0" u="none" strike="noStrike" cap="none" normalizeH="0" baseline="0" dirty="0" smtClean="0"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15400" y="6094116"/>
              <a:ext cx="2177155" cy="430887"/>
            </a:xfrm>
            <a:prstGeom prst="rect">
              <a:avLst/>
            </a:prstGeom>
          </p:spPr>
          <p:txBody>
            <a:bodyPr wrap="square" lIns="91440" tIns="91440" rIns="91440" bIns="91440" rtlCol="0">
              <a:spAutoFit/>
            </a:bodyPr>
            <a:lstStyle/>
            <a:p>
              <a:pPr algn="l"/>
              <a:r>
                <a:rPr lang="ru-RU" sz="800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факторы с наибольшим количеством отставаний по регионам</a:t>
              </a:r>
              <a:endParaRPr lang="en-US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8" name="Freeform 40"/>
          <p:cNvSpPr>
            <a:spLocks noEditPoints="1"/>
          </p:cNvSpPr>
          <p:nvPr/>
        </p:nvSpPr>
        <p:spPr bwMode="auto">
          <a:xfrm>
            <a:off x="8635548" y="163513"/>
            <a:ext cx="410642" cy="353641"/>
          </a:xfrm>
          <a:custGeom>
            <a:avLst/>
            <a:gdLst/>
            <a:ahLst/>
            <a:cxnLst>
              <a:cxn ang="0">
                <a:pos x="717" y="452"/>
              </a:cxn>
              <a:cxn ang="0">
                <a:pos x="676" y="470"/>
              </a:cxn>
              <a:cxn ang="0">
                <a:pos x="499" y="490"/>
              </a:cxn>
              <a:cxn ang="0">
                <a:pos x="287" y="493"/>
              </a:cxn>
              <a:cxn ang="0">
                <a:pos x="62" y="473"/>
              </a:cxn>
              <a:cxn ang="0">
                <a:pos x="7" y="456"/>
              </a:cxn>
              <a:cxn ang="0">
                <a:pos x="37" y="148"/>
              </a:cxn>
              <a:cxn ang="0">
                <a:pos x="40" y="407"/>
              </a:cxn>
              <a:cxn ang="0">
                <a:pos x="84" y="428"/>
              </a:cxn>
              <a:cxn ang="0">
                <a:pos x="185" y="443"/>
              </a:cxn>
              <a:cxn ang="0">
                <a:pos x="357" y="450"/>
              </a:cxn>
              <a:cxn ang="0">
                <a:pos x="578" y="439"/>
              </a:cxn>
              <a:cxn ang="0">
                <a:pos x="649" y="424"/>
              </a:cxn>
              <a:cxn ang="0">
                <a:pos x="677" y="401"/>
              </a:cxn>
              <a:cxn ang="0">
                <a:pos x="274" y="130"/>
              </a:cxn>
              <a:cxn ang="0">
                <a:pos x="253" y="112"/>
              </a:cxn>
              <a:cxn ang="0">
                <a:pos x="299" y="54"/>
              </a:cxn>
              <a:cxn ang="0">
                <a:pos x="354" y="40"/>
              </a:cxn>
              <a:cxn ang="0">
                <a:pos x="393" y="47"/>
              </a:cxn>
              <a:cxn ang="0">
                <a:pos x="449" y="94"/>
              </a:cxn>
              <a:cxn ang="0">
                <a:pos x="437" y="130"/>
              </a:cxn>
              <a:cxn ang="0">
                <a:pos x="499" y="130"/>
              </a:cxn>
              <a:cxn ang="0">
                <a:pos x="492" y="92"/>
              </a:cxn>
              <a:cxn ang="0">
                <a:pos x="465" y="47"/>
              </a:cxn>
              <a:cxn ang="0">
                <a:pos x="422" y="16"/>
              </a:cxn>
              <a:cxn ang="0">
                <a:pos x="369" y="0"/>
              </a:cxn>
              <a:cxn ang="0">
                <a:pos x="326" y="3"/>
              </a:cxn>
              <a:cxn ang="0">
                <a:pos x="275" y="22"/>
              </a:cxn>
              <a:cxn ang="0">
                <a:pos x="235" y="57"/>
              </a:cxn>
              <a:cxn ang="0">
                <a:pos x="213" y="103"/>
              </a:cxn>
              <a:cxn ang="0">
                <a:pos x="198" y="158"/>
              </a:cxn>
              <a:cxn ang="0">
                <a:pos x="655" y="148"/>
              </a:cxn>
              <a:cxn ang="0">
                <a:pos x="413" y="148"/>
              </a:cxn>
              <a:cxn ang="0">
                <a:pos x="175" y="148"/>
              </a:cxn>
              <a:cxn ang="0">
                <a:pos x="63" y="397"/>
              </a:cxn>
              <a:cxn ang="0">
                <a:pos x="149" y="416"/>
              </a:cxn>
              <a:cxn ang="0">
                <a:pos x="357" y="428"/>
              </a:cxn>
              <a:cxn ang="0">
                <a:pos x="523" y="421"/>
              </a:cxn>
              <a:cxn ang="0">
                <a:pos x="645" y="400"/>
              </a:cxn>
              <a:cxn ang="0">
                <a:pos x="409" y="517"/>
              </a:cxn>
              <a:cxn ang="0">
                <a:pos x="404" y="544"/>
              </a:cxn>
              <a:cxn ang="0">
                <a:pos x="373" y="565"/>
              </a:cxn>
              <a:cxn ang="0">
                <a:pos x="338" y="568"/>
              </a:cxn>
              <a:cxn ang="0">
                <a:pos x="299" y="551"/>
              </a:cxn>
              <a:cxn ang="0">
                <a:pos x="289" y="516"/>
              </a:cxn>
              <a:cxn ang="0">
                <a:pos x="143" y="508"/>
              </a:cxn>
              <a:cxn ang="0">
                <a:pos x="32" y="490"/>
              </a:cxn>
              <a:cxn ang="0">
                <a:pos x="16" y="665"/>
              </a:cxn>
              <a:cxn ang="0">
                <a:pos x="34" y="683"/>
              </a:cxn>
              <a:cxn ang="0">
                <a:pos x="683" y="683"/>
              </a:cxn>
              <a:cxn ang="0">
                <a:pos x="703" y="665"/>
              </a:cxn>
              <a:cxn ang="0">
                <a:pos x="686" y="490"/>
              </a:cxn>
              <a:cxn ang="0">
                <a:pos x="572" y="508"/>
              </a:cxn>
              <a:cxn ang="0">
                <a:pos x="409" y="517"/>
              </a:cxn>
            </a:cxnLst>
            <a:rect l="0" t="0" r="r" b="b"/>
            <a:pathLst>
              <a:path w="720" h="683">
                <a:moveTo>
                  <a:pt x="720" y="148"/>
                </a:moveTo>
                <a:lnTo>
                  <a:pt x="720" y="447"/>
                </a:lnTo>
                <a:lnTo>
                  <a:pt x="720" y="447"/>
                </a:lnTo>
                <a:lnTo>
                  <a:pt x="717" y="452"/>
                </a:lnTo>
                <a:lnTo>
                  <a:pt x="713" y="456"/>
                </a:lnTo>
                <a:lnTo>
                  <a:pt x="704" y="461"/>
                </a:lnTo>
                <a:lnTo>
                  <a:pt x="691" y="465"/>
                </a:lnTo>
                <a:lnTo>
                  <a:pt x="676" y="470"/>
                </a:lnTo>
                <a:lnTo>
                  <a:pt x="658" y="473"/>
                </a:lnTo>
                <a:lnTo>
                  <a:pt x="614" y="480"/>
                </a:lnTo>
                <a:lnTo>
                  <a:pt x="562" y="486"/>
                </a:lnTo>
                <a:lnTo>
                  <a:pt x="499" y="490"/>
                </a:lnTo>
                <a:lnTo>
                  <a:pt x="433" y="493"/>
                </a:lnTo>
                <a:lnTo>
                  <a:pt x="360" y="493"/>
                </a:lnTo>
                <a:lnTo>
                  <a:pt x="360" y="493"/>
                </a:lnTo>
                <a:lnTo>
                  <a:pt x="287" y="493"/>
                </a:lnTo>
                <a:lnTo>
                  <a:pt x="219" y="490"/>
                </a:lnTo>
                <a:lnTo>
                  <a:pt x="158" y="486"/>
                </a:lnTo>
                <a:lnTo>
                  <a:pt x="105" y="480"/>
                </a:lnTo>
                <a:lnTo>
                  <a:pt x="62" y="473"/>
                </a:lnTo>
                <a:lnTo>
                  <a:pt x="44" y="470"/>
                </a:lnTo>
                <a:lnTo>
                  <a:pt x="28" y="465"/>
                </a:lnTo>
                <a:lnTo>
                  <a:pt x="16" y="461"/>
                </a:lnTo>
                <a:lnTo>
                  <a:pt x="7" y="456"/>
                </a:lnTo>
                <a:lnTo>
                  <a:pt x="3" y="452"/>
                </a:lnTo>
                <a:lnTo>
                  <a:pt x="0" y="447"/>
                </a:lnTo>
                <a:lnTo>
                  <a:pt x="0" y="148"/>
                </a:lnTo>
                <a:lnTo>
                  <a:pt x="37" y="148"/>
                </a:lnTo>
                <a:lnTo>
                  <a:pt x="37" y="397"/>
                </a:lnTo>
                <a:lnTo>
                  <a:pt x="37" y="397"/>
                </a:lnTo>
                <a:lnTo>
                  <a:pt x="37" y="401"/>
                </a:lnTo>
                <a:lnTo>
                  <a:pt x="40" y="407"/>
                </a:lnTo>
                <a:lnTo>
                  <a:pt x="46" y="413"/>
                </a:lnTo>
                <a:lnTo>
                  <a:pt x="54" y="418"/>
                </a:lnTo>
                <a:lnTo>
                  <a:pt x="66" y="424"/>
                </a:lnTo>
                <a:lnTo>
                  <a:pt x="84" y="428"/>
                </a:lnTo>
                <a:lnTo>
                  <a:pt x="108" y="434"/>
                </a:lnTo>
                <a:lnTo>
                  <a:pt x="138" y="439"/>
                </a:lnTo>
                <a:lnTo>
                  <a:pt x="138" y="439"/>
                </a:lnTo>
                <a:lnTo>
                  <a:pt x="185" y="443"/>
                </a:lnTo>
                <a:lnTo>
                  <a:pt x="238" y="447"/>
                </a:lnTo>
                <a:lnTo>
                  <a:pt x="296" y="450"/>
                </a:lnTo>
                <a:lnTo>
                  <a:pt x="357" y="450"/>
                </a:lnTo>
                <a:lnTo>
                  <a:pt x="357" y="450"/>
                </a:lnTo>
                <a:lnTo>
                  <a:pt x="419" y="450"/>
                </a:lnTo>
                <a:lnTo>
                  <a:pt x="477" y="447"/>
                </a:lnTo>
                <a:lnTo>
                  <a:pt x="530" y="443"/>
                </a:lnTo>
                <a:lnTo>
                  <a:pt x="578" y="439"/>
                </a:lnTo>
                <a:lnTo>
                  <a:pt x="578" y="439"/>
                </a:lnTo>
                <a:lnTo>
                  <a:pt x="608" y="434"/>
                </a:lnTo>
                <a:lnTo>
                  <a:pt x="631" y="428"/>
                </a:lnTo>
                <a:lnTo>
                  <a:pt x="649" y="424"/>
                </a:lnTo>
                <a:lnTo>
                  <a:pt x="661" y="418"/>
                </a:lnTo>
                <a:lnTo>
                  <a:pt x="670" y="413"/>
                </a:lnTo>
                <a:lnTo>
                  <a:pt x="676" y="407"/>
                </a:lnTo>
                <a:lnTo>
                  <a:pt x="677" y="401"/>
                </a:lnTo>
                <a:lnTo>
                  <a:pt x="679" y="397"/>
                </a:lnTo>
                <a:lnTo>
                  <a:pt x="679" y="148"/>
                </a:lnTo>
                <a:lnTo>
                  <a:pt x="720" y="148"/>
                </a:lnTo>
                <a:close/>
                <a:moveTo>
                  <a:pt x="274" y="130"/>
                </a:moveTo>
                <a:lnTo>
                  <a:pt x="249" y="130"/>
                </a:lnTo>
                <a:lnTo>
                  <a:pt x="249" y="130"/>
                </a:lnTo>
                <a:lnTo>
                  <a:pt x="252" y="121"/>
                </a:lnTo>
                <a:lnTo>
                  <a:pt x="253" y="112"/>
                </a:lnTo>
                <a:lnTo>
                  <a:pt x="261" y="94"/>
                </a:lnTo>
                <a:lnTo>
                  <a:pt x="271" y="80"/>
                </a:lnTo>
                <a:lnTo>
                  <a:pt x="284" y="66"/>
                </a:lnTo>
                <a:lnTo>
                  <a:pt x="299" y="54"/>
                </a:lnTo>
                <a:lnTo>
                  <a:pt x="317" y="47"/>
                </a:lnTo>
                <a:lnTo>
                  <a:pt x="335" y="41"/>
                </a:lnTo>
                <a:lnTo>
                  <a:pt x="345" y="40"/>
                </a:lnTo>
                <a:lnTo>
                  <a:pt x="354" y="40"/>
                </a:lnTo>
                <a:lnTo>
                  <a:pt x="354" y="40"/>
                </a:lnTo>
                <a:lnTo>
                  <a:pt x="364" y="40"/>
                </a:lnTo>
                <a:lnTo>
                  <a:pt x="375" y="41"/>
                </a:lnTo>
                <a:lnTo>
                  <a:pt x="393" y="47"/>
                </a:lnTo>
                <a:lnTo>
                  <a:pt x="410" y="54"/>
                </a:lnTo>
                <a:lnTo>
                  <a:pt x="425" y="66"/>
                </a:lnTo>
                <a:lnTo>
                  <a:pt x="439" y="80"/>
                </a:lnTo>
                <a:lnTo>
                  <a:pt x="449" y="94"/>
                </a:lnTo>
                <a:lnTo>
                  <a:pt x="456" y="112"/>
                </a:lnTo>
                <a:lnTo>
                  <a:pt x="458" y="121"/>
                </a:lnTo>
                <a:lnTo>
                  <a:pt x="459" y="130"/>
                </a:lnTo>
                <a:lnTo>
                  <a:pt x="437" y="130"/>
                </a:lnTo>
                <a:lnTo>
                  <a:pt x="437" y="158"/>
                </a:lnTo>
                <a:lnTo>
                  <a:pt x="511" y="158"/>
                </a:lnTo>
                <a:lnTo>
                  <a:pt x="511" y="130"/>
                </a:lnTo>
                <a:lnTo>
                  <a:pt x="499" y="130"/>
                </a:lnTo>
                <a:lnTo>
                  <a:pt x="499" y="130"/>
                </a:lnTo>
                <a:lnTo>
                  <a:pt x="499" y="117"/>
                </a:lnTo>
                <a:lnTo>
                  <a:pt x="496" y="103"/>
                </a:lnTo>
                <a:lnTo>
                  <a:pt x="492" y="92"/>
                </a:lnTo>
                <a:lnTo>
                  <a:pt x="487" y="80"/>
                </a:lnTo>
                <a:lnTo>
                  <a:pt x="482" y="68"/>
                </a:lnTo>
                <a:lnTo>
                  <a:pt x="474" y="57"/>
                </a:lnTo>
                <a:lnTo>
                  <a:pt x="465" y="47"/>
                </a:lnTo>
                <a:lnTo>
                  <a:pt x="456" y="38"/>
                </a:lnTo>
                <a:lnTo>
                  <a:pt x="446" y="29"/>
                </a:lnTo>
                <a:lnTo>
                  <a:pt x="434" y="22"/>
                </a:lnTo>
                <a:lnTo>
                  <a:pt x="422" y="16"/>
                </a:lnTo>
                <a:lnTo>
                  <a:pt x="410" y="10"/>
                </a:lnTo>
                <a:lnTo>
                  <a:pt x="397" y="5"/>
                </a:lnTo>
                <a:lnTo>
                  <a:pt x="384" y="3"/>
                </a:lnTo>
                <a:lnTo>
                  <a:pt x="369" y="0"/>
                </a:lnTo>
                <a:lnTo>
                  <a:pt x="354" y="0"/>
                </a:lnTo>
                <a:lnTo>
                  <a:pt x="354" y="0"/>
                </a:lnTo>
                <a:lnTo>
                  <a:pt x="341" y="0"/>
                </a:lnTo>
                <a:lnTo>
                  <a:pt x="326" y="3"/>
                </a:lnTo>
                <a:lnTo>
                  <a:pt x="313" y="5"/>
                </a:lnTo>
                <a:lnTo>
                  <a:pt x="299" y="10"/>
                </a:lnTo>
                <a:lnTo>
                  <a:pt x="287" y="16"/>
                </a:lnTo>
                <a:lnTo>
                  <a:pt x="275" y="22"/>
                </a:lnTo>
                <a:lnTo>
                  <a:pt x="264" y="29"/>
                </a:lnTo>
                <a:lnTo>
                  <a:pt x="253" y="38"/>
                </a:lnTo>
                <a:lnTo>
                  <a:pt x="244" y="47"/>
                </a:lnTo>
                <a:lnTo>
                  <a:pt x="235" y="57"/>
                </a:lnTo>
                <a:lnTo>
                  <a:pt x="228" y="68"/>
                </a:lnTo>
                <a:lnTo>
                  <a:pt x="222" y="80"/>
                </a:lnTo>
                <a:lnTo>
                  <a:pt x="218" y="92"/>
                </a:lnTo>
                <a:lnTo>
                  <a:pt x="213" y="103"/>
                </a:lnTo>
                <a:lnTo>
                  <a:pt x="210" y="117"/>
                </a:lnTo>
                <a:lnTo>
                  <a:pt x="209" y="130"/>
                </a:lnTo>
                <a:lnTo>
                  <a:pt x="198" y="130"/>
                </a:lnTo>
                <a:lnTo>
                  <a:pt x="198" y="158"/>
                </a:lnTo>
                <a:lnTo>
                  <a:pt x="274" y="158"/>
                </a:lnTo>
                <a:lnTo>
                  <a:pt x="274" y="130"/>
                </a:lnTo>
                <a:close/>
                <a:moveTo>
                  <a:pt x="655" y="394"/>
                </a:moveTo>
                <a:lnTo>
                  <a:pt x="655" y="148"/>
                </a:lnTo>
                <a:lnTo>
                  <a:pt x="535" y="148"/>
                </a:lnTo>
                <a:lnTo>
                  <a:pt x="535" y="182"/>
                </a:lnTo>
                <a:lnTo>
                  <a:pt x="413" y="182"/>
                </a:lnTo>
                <a:lnTo>
                  <a:pt x="413" y="148"/>
                </a:lnTo>
                <a:lnTo>
                  <a:pt x="296" y="148"/>
                </a:lnTo>
                <a:lnTo>
                  <a:pt x="296" y="182"/>
                </a:lnTo>
                <a:lnTo>
                  <a:pt x="175" y="182"/>
                </a:lnTo>
                <a:lnTo>
                  <a:pt x="175" y="148"/>
                </a:lnTo>
                <a:lnTo>
                  <a:pt x="60" y="148"/>
                </a:lnTo>
                <a:lnTo>
                  <a:pt x="60" y="394"/>
                </a:lnTo>
                <a:lnTo>
                  <a:pt x="60" y="394"/>
                </a:lnTo>
                <a:lnTo>
                  <a:pt x="63" y="397"/>
                </a:lnTo>
                <a:lnTo>
                  <a:pt x="69" y="400"/>
                </a:lnTo>
                <a:lnTo>
                  <a:pt x="89" y="406"/>
                </a:lnTo>
                <a:lnTo>
                  <a:pt x="115" y="410"/>
                </a:lnTo>
                <a:lnTo>
                  <a:pt x="149" y="416"/>
                </a:lnTo>
                <a:lnTo>
                  <a:pt x="191" y="421"/>
                </a:lnTo>
                <a:lnTo>
                  <a:pt x="240" y="424"/>
                </a:lnTo>
                <a:lnTo>
                  <a:pt x="296" y="427"/>
                </a:lnTo>
                <a:lnTo>
                  <a:pt x="357" y="428"/>
                </a:lnTo>
                <a:lnTo>
                  <a:pt x="357" y="428"/>
                </a:lnTo>
                <a:lnTo>
                  <a:pt x="419" y="427"/>
                </a:lnTo>
                <a:lnTo>
                  <a:pt x="474" y="424"/>
                </a:lnTo>
                <a:lnTo>
                  <a:pt x="523" y="421"/>
                </a:lnTo>
                <a:lnTo>
                  <a:pt x="566" y="416"/>
                </a:lnTo>
                <a:lnTo>
                  <a:pt x="600" y="410"/>
                </a:lnTo>
                <a:lnTo>
                  <a:pt x="627" y="406"/>
                </a:lnTo>
                <a:lnTo>
                  <a:pt x="645" y="400"/>
                </a:lnTo>
                <a:lnTo>
                  <a:pt x="651" y="397"/>
                </a:lnTo>
                <a:lnTo>
                  <a:pt x="655" y="394"/>
                </a:lnTo>
                <a:lnTo>
                  <a:pt x="655" y="394"/>
                </a:lnTo>
                <a:close/>
                <a:moveTo>
                  <a:pt x="409" y="517"/>
                </a:moveTo>
                <a:lnTo>
                  <a:pt x="409" y="529"/>
                </a:lnTo>
                <a:lnTo>
                  <a:pt x="409" y="529"/>
                </a:lnTo>
                <a:lnTo>
                  <a:pt x="407" y="536"/>
                </a:lnTo>
                <a:lnTo>
                  <a:pt x="404" y="544"/>
                </a:lnTo>
                <a:lnTo>
                  <a:pt x="399" y="551"/>
                </a:lnTo>
                <a:lnTo>
                  <a:pt x="391" y="557"/>
                </a:lnTo>
                <a:lnTo>
                  <a:pt x="382" y="562"/>
                </a:lnTo>
                <a:lnTo>
                  <a:pt x="373" y="565"/>
                </a:lnTo>
                <a:lnTo>
                  <a:pt x="361" y="568"/>
                </a:lnTo>
                <a:lnTo>
                  <a:pt x="350" y="569"/>
                </a:lnTo>
                <a:lnTo>
                  <a:pt x="350" y="569"/>
                </a:lnTo>
                <a:lnTo>
                  <a:pt x="338" y="568"/>
                </a:lnTo>
                <a:lnTo>
                  <a:pt x="326" y="566"/>
                </a:lnTo>
                <a:lnTo>
                  <a:pt x="315" y="562"/>
                </a:lnTo>
                <a:lnTo>
                  <a:pt x="307" y="557"/>
                </a:lnTo>
                <a:lnTo>
                  <a:pt x="299" y="551"/>
                </a:lnTo>
                <a:lnTo>
                  <a:pt x="295" y="545"/>
                </a:lnTo>
                <a:lnTo>
                  <a:pt x="290" y="538"/>
                </a:lnTo>
                <a:lnTo>
                  <a:pt x="289" y="529"/>
                </a:lnTo>
                <a:lnTo>
                  <a:pt x="289" y="516"/>
                </a:lnTo>
                <a:lnTo>
                  <a:pt x="289" y="516"/>
                </a:lnTo>
                <a:lnTo>
                  <a:pt x="237" y="514"/>
                </a:lnTo>
                <a:lnTo>
                  <a:pt x="189" y="511"/>
                </a:lnTo>
                <a:lnTo>
                  <a:pt x="143" y="508"/>
                </a:lnTo>
                <a:lnTo>
                  <a:pt x="102" y="504"/>
                </a:lnTo>
                <a:lnTo>
                  <a:pt x="102" y="504"/>
                </a:lnTo>
                <a:lnTo>
                  <a:pt x="52" y="495"/>
                </a:lnTo>
                <a:lnTo>
                  <a:pt x="32" y="490"/>
                </a:lnTo>
                <a:lnTo>
                  <a:pt x="16" y="486"/>
                </a:lnTo>
                <a:lnTo>
                  <a:pt x="16" y="661"/>
                </a:lnTo>
                <a:lnTo>
                  <a:pt x="16" y="661"/>
                </a:lnTo>
                <a:lnTo>
                  <a:pt x="16" y="665"/>
                </a:lnTo>
                <a:lnTo>
                  <a:pt x="17" y="670"/>
                </a:lnTo>
                <a:lnTo>
                  <a:pt x="22" y="677"/>
                </a:lnTo>
                <a:lnTo>
                  <a:pt x="29" y="682"/>
                </a:lnTo>
                <a:lnTo>
                  <a:pt x="34" y="683"/>
                </a:lnTo>
                <a:lnTo>
                  <a:pt x="40" y="683"/>
                </a:lnTo>
                <a:lnTo>
                  <a:pt x="679" y="683"/>
                </a:lnTo>
                <a:lnTo>
                  <a:pt x="679" y="683"/>
                </a:lnTo>
                <a:lnTo>
                  <a:pt x="683" y="683"/>
                </a:lnTo>
                <a:lnTo>
                  <a:pt x="688" y="682"/>
                </a:lnTo>
                <a:lnTo>
                  <a:pt x="695" y="677"/>
                </a:lnTo>
                <a:lnTo>
                  <a:pt x="701" y="670"/>
                </a:lnTo>
                <a:lnTo>
                  <a:pt x="703" y="665"/>
                </a:lnTo>
                <a:lnTo>
                  <a:pt x="703" y="661"/>
                </a:lnTo>
                <a:lnTo>
                  <a:pt x="703" y="486"/>
                </a:lnTo>
                <a:lnTo>
                  <a:pt x="703" y="486"/>
                </a:lnTo>
                <a:lnTo>
                  <a:pt x="686" y="490"/>
                </a:lnTo>
                <a:lnTo>
                  <a:pt x="667" y="495"/>
                </a:lnTo>
                <a:lnTo>
                  <a:pt x="618" y="504"/>
                </a:lnTo>
                <a:lnTo>
                  <a:pt x="618" y="504"/>
                </a:lnTo>
                <a:lnTo>
                  <a:pt x="572" y="508"/>
                </a:lnTo>
                <a:lnTo>
                  <a:pt x="522" y="513"/>
                </a:lnTo>
                <a:lnTo>
                  <a:pt x="467" y="516"/>
                </a:lnTo>
                <a:lnTo>
                  <a:pt x="409" y="517"/>
                </a:lnTo>
                <a:lnTo>
                  <a:pt x="409" y="51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invers 3"/>
          <p:cNvSpPr>
            <a:spLocks noChangeArrowheads="1"/>
          </p:cNvSpPr>
          <p:nvPr/>
        </p:nvSpPr>
        <p:spPr bwMode="gray">
          <a:xfrm>
            <a:off x="4724307" y="2223930"/>
            <a:ext cx="199385" cy="216000"/>
          </a:xfrm>
          <a:prstGeom prst="ellipse">
            <a:avLst/>
          </a:prstGeom>
          <a:solidFill>
            <a:schemeClr val="tx2"/>
          </a:solidFill>
          <a:ln w="158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0" name="Oval invers 3"/>
          <p:cNvSpPr>
            <a:spLocks noChangeArrowheads="1"/>
          </p:cNvSpPr>
          <p:nvPr/>
        </p:nvSpPr>
        <p:spPr bwMode="gray">
          <a:xfrm>
            <a:off x="4750684" y="3644753"/>
            <a:ext cx="199385" cy="216000"/>
          </a:xfrm>
          <a:prstGeom prst="ellipse">
            <a:avLst/>
          </a:prstGeom>
          <a:solidFill>
            <a:schemeClr val="tx2"/>
          </a:solidFill>
          <a:ln w="158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5" name="Oval invers 3"/>
          <p:cNvSpPr>
            <a:spLocks noChangeArrowheads="1"/>
          </p:cNvSpPr>
          <p:nvPr/>
        </p:nvSpPr>
        <p:spPr bwMode="gray">
          <a:xfrm>
            <a:off x="4753660" y="4785909"/>
            <a:ext cx="199385" cy="216000"/>
          </a:xfrm>
          <a:prstGeom prst="ellipse">
            <a:avLst/>
          </a:prstGeom>
          <a:solidFill>
            <a:schemeClr val="tx2"/>
          </a:solidFill>
          <a:ln w="158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78714" y="3274983"/>
            <a:ext cx="1425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8360" fontAlgn="base">
              <a:buClr>
                <a:srgbClr val="345782"/>
              </a:buClr>
              <a:buSzPct val="100000"/>
            </a:pPr>
            <a:r>
              <a:rPr lang="ru-RU" sz="1000" b="1" dirty="0" smtClean="0"/>
              <a:t>Образовательные программы</a:t>
            </a:r>
            <a:endParaRPr lang="ru-RU" sz="700" dirty="0" smtClean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614142" y="6386854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61950" lvl="0" algn="l"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45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857"/>
            <a:ext cx="6923112" cy="896863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Актуальная тема: малый бизнес и муниципалитеты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1196752"/>
            <a:ext cx="3384376" cy="639762"/>
          </a:xfrm>
        </p:spPr>
        <p:txBody>
          <a:bodyPr/>
          <a:lstStyle/>
          <a:p>
            <a:r>
              <a:rPr lang="ru-RU" sz="1650" dirty="0" smtClean="0">
                <a:solidFill>
                  <a:srgbClr val="7030A0"/>
                </a:solidFill>
              </a:rPr>
              <a:t>Формирование </a:t>
            </a:r>
          </a:p>
          <a:p>
            <a:r>
              <a:rPr lang="ru-RU" sz="1650" dirty="0" smtClean="0">
                <a:solidFill>
                  <a:srgbClr val="7030A0"/>
                </a:solidFill>
              </a:rPr>
              <a:t>муниципального бюджета</a:t>
            </a:r>
            <a:endParaRPr lang="ru-RU" sz="1650" dirty="0">
              <a:solidFill>
                <a:srgbClr val="7030A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1492728"/>
              </p:ext>
            </p:extLst>
          </p:nvPr>
        </p:nvGraphicFramePr>
        <p:xfrm>
          <a:off x="1763688" y="1772817"/>
          <a:ext cx="3384376" cy="108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508104" y="692696"/>
            <a:ext cx="3178696" cy="639762"/>
          </a:xfrm>
        </p:spPr>
        <p:txBody>
          <a:bodyPr/>
          <a:lstStyle/>
          <a:p>
            <a:r>
              <a:rPr lang="ru-RU" sz="1700" dirty="0" smtClean="0">
                <a:solidFill>
                  <a:srgbClr val="7030A0"/>
                </a:solidFill>
              </a:rPr>
              <a:t>Необходимые действия</a:t>
            </a:r>
            <a:endParaRPr lang="ru-RU" sz="1700" dirty="0">
              <a:solidFill>
                <a:srgbClr val="7030A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539283" y="774702"/>
            <a:ext cx="3178696" cy="395128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091541562"/>
              </p:ext>
            </p:extLst>
          </p:nvPr>
        </p:nvGraphicFramePr>
        <p:xfrm>
          <a:off x="1835696" y="2708920"/>
          <a:ext cx="33123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71299373"/>
              </p:ext>
            </p:extLst>
          </p:nvPr>
        </p:nvGraphicFramePr>
        <p:xfrm>
          <a:off x="5539283" y="1308747"/>
          <a:ext cx="3096344" cy="356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105820"/>
              </p:ext>
            </p:extLst>
          </p:nvPr>
        </p:nvGraphicFramePr>
        <p:xfrm>
          <a:off x="1835696" y="4365104"/>
          <a:ext cx="3312368" cy="204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5004048" y="6093296"/>
            <a:ext cx="3765260" cy="286170"/>
          </a:xfrm>
          <a:prstGeom prst="rect">
            <a:avLst/>
          </a:prstGeom>
        </p:spPr>
        <p:txBody>
          <a:bodyPr vert="horz" anchor="b" anchorCtr="0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400" dirty="0" smtClean="0">
                <a:solidFill>
                  <a:srgbClr val="464653"/>
                </a:solidFill>
                <a:latin typeface="Cambria"/>
              </a:rPr>
              <a:t/>
            </a:r>
            <a:br>
              <a:rPr lang="ru-RU" sz="1400" dirty="0" smtClean="0">
                <a:solidFill>
                  <a:srgbClr val="464653"/>
                </a:solidFill>
                <a:latin typeface="Cambria"/>
              </a:rPr>
            </a:br>
            <a:r>
              <a:rPr lang="ru-RU" sz="1400" dirty="0" smtClean="0">
                <a:solidFill>
                  <a:srgbClr val="464653"/>
                </a:solidFill>
                <a:latin typeface="Cambria"/>
              </a:rPr>
              <a:t/>
            </a:r>
            <a:br>
              <a:rPr lang="ru-RU" sz="1400" dirty="0" smtClean="0">
                <a:solidFill>
                  <a:srgbClr val="464653"/>
                </a:solidFill>
                <a:latin typeface="Cambria"/>
              </a:rPr>
            </a:br>
            <a:r>
              <a:rPr lang="ru-RU" sz="7200" dirty="0" smtClean="0">
                <a:solidFill>
                  <a:prstClr val="black"/>
                </a:solidFill>
                <a:latin typeface="Cambria"/>
              </a:rPr>
              <a:t/>
            </a:r>
            <a:br>
              <a:rPr lang="ru-RU" sz="7200" dirty="0" smtClean="0">
                <a:solidFill>
                  <a:prstClr val="black"/>
                </a:solidFill>
                <a:latin typeface="Cambria"/>
              </a:rPr>
            </a:br>
            <a:r>
              <a:rPr lang="ru-RU" sz="7200" dirty="0" smtClean="0">
                <a:solidFill>
                  <a:prstClr val="black"/>
                </a:solidFill>
                <a:latin typeface="Cambria"/>
              </a:rPr>
              <a:t/>
            </a:r>
            <a:br>
              <a:rPr lang="ru-RU" sz="7200" dirty="0" smtClean="0">
                <a:solidFill>
                  <a:prstClr val="black"/>
                </a:solidFill>
                <a:latin typeface="Cambria"/>
              </a:rPr>
            </a:br>
            <a:r>
              <a:rPr lang="ru-RU" sz="7200" dirty="0" smtClean="0">
                <a:solidFill>
                  <a:prstClr val="black"/>
                </a:solidFill>
                <a:latin typeface="Cambria"/>
              </a:rPr>
              <a:t>ПЕРЕДАЧА </a:t>
            </a:r>
            <a:r>
              <a:rPr lang="ru-RU" sz="7200" dirty="0">
                <a:solidFill>
                  <a:prstClr val="black"/>
                </a:solidFill>
                <a:latin typeface="Cambria"/>
                <a:cs typeface="Arial" panose="020B0604020202020204" pitchFamily="34" charset="0"/>
              </a:rPr>
              <a:t>100 % УСН В МЕСТНЫЕ БЮДЖЕТЫ </a:t>
            </a:r>
          </a:p>
          <a:p>
            <a:pPr algn="ctr" fontAlgn="auto">
              <a:spcAft>
                <a:spcPts val="0"/>
              </a:spcAft>
            </a:pPr>
            <a:r>
              <a:rPr lang="ru-RU" sz="8000" b="1" dirty="0" smtClean="0">
                <a:solidFill>
                  <a:prstClr val="black"/>
                </a:solidFill>
                <a:latin typeface="Cambria"/>
                <a:cs typeface="Arial" panose="020B0604020202020204" pitchFamily="34" charset="0"/>
              </a:rPr>
              <a:t>ВЛИЯЕТ ПОЛОЖИТЕЛЬНО</a:t>
            </a:r>
          </a:p>
          <a:p>
            <a:pPr algn="ctr" fontAlgn="auto">
              <a:spcAft>
                <a:spcPts val="0"/>
              </a:spcAft>
            </a:pPr>
            <a:r>
              <a:rPr lang="ru-RU" sz="8000" b="1" dirty="0" smtClean="0">
                <a:solidFill>
                  <a:prstClr val="black"/>
                </a:solidFill>
                <a:latin typeface="Cambria"/>
                <a:cs typeface="Arial" panose="020B0604020202020204" pitchFamily="34" charset="0"/>
              </a:rPr>
              <a:t> </a:t>
            </a:r>
            <a:r>
              <a:rPr lang="ru-RU" sz="7200" dirty="0" smtClean="0">
                <a:solidFill>
                  <a:prstClr val="black"/>
                </a:solidFill>
                <a:latin typeface="Cambria"/>
                <a:cs typeface="Arial" panose="020B0604020202020204" pitchFamily="34" charset="0"/>
              </a:rPr>
              <a:t>НА </a:t>
            </a:r>
            <a:r>
              <a:rPr lang="ru-RU" sz="7200" dirty="0">
                <a:solidFill>
                  <a:prstClr val="black"/>
                </a:solidFill>
                <a:latin typeface="Cambria"/>
                <a:cs typeface="Arial" panose="020B0604020202020204" pitchFamily="34" charset="0"/>
              </a:rPr>
              <a:t>РАЗВИТИЕ МАЛОГО ПРЕДПРИНИМАТЕЛЬСТВА</a:t>
            </a:r>
          </a:p>
          <a:p>
            <a:pPr algn="ctr" fontAlgn="auto">
              <a:spcAft>
                <a:spcPts val="0"/>
              </a:spcAft>
            </a:pPr>
            <a:r>
              <a:rPr lang="ru-RU" sz="7200" b="1" dirty="0" smtClean="0">
                <a:solidFill>
                  <a:prstClr val="black"/>
                </a:solidFill>
                <a:latin typeface="Cambria"/>
              </a:rPr>
              <a:t>  </a:t>
            </a:r>
            <a:endParaRPr lang="ru-RU" sz="7200" b="1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500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0597" y="332656"/>
            <a:ext cx="7348251" cy="715962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Актуальная тема: легализация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a_MonumentoTitul" panose="02060906030706050204" pitchFamily="18" charset="-52"/>
              </a:rPr>
              <a:t>самозанятых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269380"/>
              </p:ext>
            </p:extLst>
          </p:nvPr>
        </p:nvGraphicFramePr>
        <p:xfrm>
          <a:off x="1873139" y="1884909"/>
          <a:ext cx="6465912" cy="44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Стрелка углом вверх 3"/>
          <p:cNvSpPr/>
          <p:nvPr/>
        </p:nvSpPr>
        <p:spPr>
          <a:xfrm rot="5400000">
            <a:off x="3977934" y="1862826"/>
            <a:ext cx="612068" cy="1296144"/>
          </a:xfrm>
          <a:prstGeom prst="bentUpArrow">
            <a:avLst>
              <a:gd name="adj1" fmla="val 32840"/>
              <a:gd name="adj2" fmla="val 2907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87" y="2856482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01" y="4285078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04048" y="1928668"/>
            <a:ext cx="1250315" cy="979805"/>
          </a:xfrm>
          <a:prstGeom prst="roundRect">
            <a:avLst/>
          </a:prstGeom>
          <a:solidFill>
            <a:srgbClr val="E8565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Рост страховых взносов. Отмена льгот по налогам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3225" y="3297684"/>
            <a:ext cx="1250315" cy="979805"/>
          </a:xfrm>
          <a:prstGeom prst="roundRect">
            <a:avLst/>
          </a:prstGeom>
          <a:solidFill>
            <a:srgbClr val="E8565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Высокие административные штрафы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2515" y="4725144"/>
            <a:ext cx="1250315" cy="979805"/>
          </a:xfrm>
          <a:prstGeom prst="roundRect">
            <a:avLst/>
          </a:prstGeom>
          <a:solidFill>
            <a:srgbClr val="E8565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 err="1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Админбарьеры</a:t>
            </a:r>
            <a:r>
              <a:rPr lang="ru-RU" sz="11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1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для легального бизнеса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25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51104" cy="922114"/>
          </a:xfrm>
        </p:spPr>
        <p:txBody>
          <a:bodyPr/>
          <a:lstStyle/>
          <a:p>
            <a:pPr algn="l"/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ПОДДЕРЖКА ЭКСПОРТА В РФ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86324824"/>
              </p:ext>
            </p:extLst>
          </p:nvPr>
        </p:nvGraphicFramePr>
        <p:xfrm>
          <a:off x="1835696" y="1196752"/>
          <a:ext cx="3312368" cy="99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66869865"/>
              </p:ext>
            </p:extLst>
          </p:nvPr>
        </p:nvGraphicFramePr>
        <p:xfrm>
          <a:off x="5364088" y="1196752"/>
          <a:ext cx="3322712" cy="97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38602899"/>
              </p:ext>
            </p:extLst>
          </p:nvPr>
        </p:nvGraphicFramePr>
        <p:xfrm>
          <a:off x="5364088" y="2174875"/>
          <a:ext cx="3322712" cy="283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1" name="Объект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4410642"/>
              </p:ext>
            </p:extLst>
          </p:nvPr>
        </p:nvGraphicFramePr>
        <p:xfrm>
          <a:off x="1835696" y="2174875"/>
          <a:ext cx="3312368" cy="283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5126" name="Picture 6" descr="Картинки по запросу стрелка тонкая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7920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стрелка тонкая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3071428"/>
            <a:ext cx="1003176" cy="10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стрелка тонкая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86" y="3284984"/>
            <a:ext cx="931168" cy="9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187328" y="5805264"/>
            <a:ext cx="3048968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61950" lvl="0" algn="l"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+mn-lt"/>
                <a:cs typeface="Arial" charset="0"/>
              </a:rPr>
              <a:t>Поддержка </a:t>
            </a:r>
            <a:endParaRPr lang="ru-RU" altLang="ru-RU" sz="1600" b="1" dirty="0" smtClean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361950" lvl="0" algn="l">
              <a:defRPr/>
            </a:pPr>
            <a:r>
              <a:rPr lang="ru-RU" altLang="ru-RU" sz="1600" b="1" dirty="0" err="1" smtClean="0">
                <a:solidFill>
                  <a:prstClr val="black"/>
                </a:solidFill>
                <a:latin typeface="+mn-lt"/>
                <a:cs typeface="Arial" charset="0"/>
              </a:rPr>
              <a:t>выставочно</a:t>
            </a:r>
            <a:r>
              <a:rPr lang="ru-RU" altLang="ru-RU" sz="1600" b="1" dirty="0" smtClean="0">
                <a:solidFill>
                  <a:prstClr val="black"/>
                </a:solidFill>
                <a:latin typeface="+mn-lt"/>
                <a:cs typeface="Arial" charset="0"/>
              </a:rPr>
              <a:t>-ярмарочной</a:t>
            </a:r>
          </a:p>
          <a:p>
            <a:pPr marL="361950" lvl="0" algn="l"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+mn-lt"/>
                <a:cs typeface="Arial" charset="0"/>
              </a:rPr>
              <a:t>деятельности</a:t>
            </a:r>
            <a:endParaRPr lang="ru-RU" altLang="ru-RU" sz="1600" b="1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pic>
        <p:nvPicPr>
          <p:cNvPr id="34" name="Picture 38" descr="http://monitoringntr.ru/upload/iblock/e4d/e4dc6ee6f7fafe16669cd551b883fb51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59698"/>
            <a:ext cx="886842" cy="66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 descr="Картинки по запросу стрелка тонкая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72816"/>
            <a:ext cx="7920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00514-DEE3-4165-98DD-B298124D96D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789" y="260648"/>
            <a:ext cx="7315200" cy="715962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БИЗНЕС-СООБЩЕСТВО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132856"/>
            <a:ext cx="6465912" cy="4496544"/>
          </a:xfrm>
        </p:spPr>
        <p:txBody>
          <a:bodyPr/>
          <a:lstStyle/>
          <a:p>
            <a:pPr marL="0" indent="0" algn="just">
              <a:buNone/>
            </a:pPr>
            <a:endParaRPr lang="ru-RU" sz="1600" dirty="0">
              <a:solidFill>
                <a:schemeClr val="bg2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3538478"/>
              </p:ext>
            </p:extLst>
          </p:nvPr>
        </p:nvGraphicFramePr>
        <p:xfrm>
          <a:off x="1763688" y="1700808"/>
          <a:ext cx="69127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694" y="1988840"/>
            <a:ext cx="7128792" cy="44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Мой </a:t>
            </a:r>
            <a:r>
              <a:rPr lang="ru-RU" sz="2000" b="1" dirty="0">
                <a:solidFill>
                  <a:schemeClr val="bg2"/>
                </a:solidFill>
                <a:latin typeface="Georgia" panose="02040502050405020303" pitchFamily="18" charset="0"/>
              </a:rPr>
              <a:t>совет России: </a:t>
            </a:r>
            <a:endParaRPr lang="ru-RU" sz="2000" b="1" dirty="0" smtClean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2"/>
                </a:solidFill>
                <a:latin typeface="Georgia" panose="02040502050405020303" pitchFamily="18" charset="0"/>
              </a:rPr>
              <a:t>развивайте </a:t>
            </a:r>
            <a:r>
              <a:rPr lang="ru-RU" sz="2000" dirty="0">
                <a:solidFill>
                  <a:schemeClr val="bg2"/>
                </a:solidFill>
                <a:latin typeface="Georgia" panose="02040502050405020303" pitchFamily="18" charset="0"/>
              </a:rPr>
              <a:t>сферу услуг, малый бизнес. Вы не можете фокусироваться только на крупном бизнесе. Все эти нефть, металлы – это самые ценные ресурсы прошлого века. А в этом веке самый дорогой ресурс – данные. </a:t>
            </a:r>
            <a:endParaRPr lang="ru-RU" sz="2000" dirty="0" smtClean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2"/>
                </a:solidFill>
                <a:latin typeface="Georgia" panose="02040502050405020303" pitchFamily="18" charset="0"/>
              </a:rPr>
              <a:t>В </a:t>
            </a:r>
            <a:r>
              <a:rPr lang="ru-RU" sz="2000" dirty="0">
                <a:solidFill>
                  <a:schemeClr val="bg2"/>
                </a:solidFill>
                <a:latin typeface="Georgia" panose="02040502050405020303" pitchFamily="18" charset="0"/>
              </a:rPr>
              <a:t>прошлом веке хорошо было быть крупной компанией, в этом – малой компанией</a:t>
            </a:r>
            <a:r>
              <a:rPr lang="ru-RU" sz="2000" dirty="0" smtClean="0">
                <a:solidFill>
                  <a:schemeClr val="bg2"/>
                </a:solidFill>
                <a:latin typeface="Georgia" panose="02040502050405020303" pitchFamily="18" charset="0"/>
              </a:rPr>
              <a:t>.</a:t>
            </a:r>
            <a:endParaRPr lang="en-US" sz="2000" dirty="0" smtClean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2"/>
                </a:solidFill>
                <a:latin typeface="Georgia" panose="02040502050405020303" pitchFamily="18" charset="0"/>
              </a:rPr>
              <a:t>Москве и всей России не хватает малого бизнеса. Не стоит рассчитывать, что все проблемы решат нефть и газ. Нужно больше частных компаний, а не государственных. Это будущее, это модель 21 века.</a:t>
            </a:r>
            <a:endParaRPr lang="ru-RU" sz="2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11355" y="404664"/>
            <a:ext cx="4577058" cy="1440160"/>
            <a:chOff x="805315" y="0"/>
            <a:chExt cx="7677161" cy="171373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05315" y="0"/>
              <a:ext cx="7677161" cy="1713732"/>
            </a:xfrm>
            <a:prstGeom prst="roundRect">
              <a:avLst>
                <a:gd name="adj" fmla="val 10000"/>
              </a:avLst>
            </a:prstGeom>
            <a:solidFill>
              <a:srgbClr val="4F81BD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8" name="Скругленный прямоугольник 4"/>
            <p:cNvSpPr/>
            <p:nvPr/>
          </p:nvSpPr>
          <p:spPr>
            <a:xfrm>
              <a:off x="974061" y="0"/>
              <a:ext cx="7508415" cy="17137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lvl="0" algn="l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500" dirty="0">
                  <a:solidFill>
                    <a:sysClr val="window" lastClr="FFFFFF"/>
                  </a:solidFill>
                  <a:latin typeface="Calibri"/>
                </a:rPr>
                <a:t>Джек </a:t>
              </a:r>
              <a:r>
                <a:rPr lang="ru-RU" sz="2500" dirty="0" err="1" smtClean="0">
                  <a:solidFill>
                    <a:sysClr val="window" lastClr="FFFFFF"/>
                  </a:solidFill>
                  <a:latin typeface="Calibri"/>
                </a:rPr>
                <a:t>Ма</a:t>
              </a:r>
              <a:r>
                <a:rPr lang="ru-RU" sz="2000" dirty="0">
                  <a:solidFill>
                    <a:sysClr val="window" lastClr="FFFFFF"/>
                  </a:solidFill>
                  <a:latin typeface="Calibri"/>
                </a:rPr>
                <a:t> </a:t>
              </a:r>
              <a:r>
                <a:rPr lang="ru-RU" sz="2000" dirty="0" smtClean="0">
                  <a:solidFill>
                    <a:sysClr val="window" lastClr="FFFFFF"/>
                  </a:solidFill>
                  <a:latin typeface="Calibri"/>
                </a:rPr>
                <a:t>- китайский </a:t>
              </a:r>
              <a:r>
                <a:rPr lang="ru-RU" sz="2000" dirty="0">
                  <a:solidFill>
                    <a:sysClr val="window" lastClr="FFFFFF"/>
                  </a:solidFill>
                  <a:latin typeface="Calibri"/>
                </a:rPr>
                <a:t>предприниматель, основатель и председатель совета директоров компании </a:t>
              </a:r>
              <a:r>
                <a:rPr lang="ru-RU" sz="2000" dirty="0" err="1">
                  <a:solidFill>
                    <a:sysClr val="window" lastClr="FFFFFF"/>
                  </a:solidFill>
                  <a:latin typeface="Calibri"/>
                </a:rPr>
                <a:t>Alibaba</a:t>
              </a:r>
              <a:r>
                <a:rPr lang="ru-RU" sz="2000" dirty="0">
                  <a:solidFill>
                    <a:sysClr val="window" lastClr="FFFFFF"/>
                  </a:solidFill>
                  <a:latin typeface="Calibri"/>
                </a:rPr>
                <a:t> </a:t>
              </a:r>
              <a:r>
                <a:rPr lang="ru-RU" sz="2000" dirty="0" err="1">
                  <a:solidFill>
                    <a:sysClr val="window" lastClr="FFFFFF"/>
                  </a:solidFill>
                  <a:latin typeface="Calibri"/>
                </a:rPr>
                <a:t>Group</a:t>
              </a:r>
              <a:r>
                <a:rPr lang="ru-RU" sz="2000" dirty="0">
                  <a:solidFill>
                    <a:sysClr val="window" lastClr="FFFFFF"/>
                  </a:solidFill>
                  <a:latin typeface="Calibri"/>
                </a:rPr>
                <a:t>  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1266" name="Picture 2" descr="Картинки по запросу джек 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60" y="454360"/>
            <a:ext cx="228763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0392" y="3645359"/>
            <a:ext cx="9361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268" name="Picture 4" descr="Men in Power: верхом на слепом тигре. Основатель Alibaba Джек 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41" y="332656"/>
            <a:ext cx="73746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18715" y="260648"/>
            <a:ext cx="4261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 smtClean="0">
                <a:latin typeface="Georgia" panose="02040502050405020303" pitchFamily="18" charset="0"/>
              </a:rPr>
              <a:t>Если хотите подготовиться к будущему, </a:t>
            </a:r>
          </a:p>
          <a:p>
            <a:pPr algn="l"/>
            <a:r>
              <a:rPr lang="ru-RU" sz="1200" dirty="0" smtClean="0">
                <a:latin typeface="Georgia" panose="02040502050405020303" pitchFamily="18" charset="0"/>
              </a:rPr>
              <a:t>не следуйте вчерашним способам обучения: </a:t>
            </a:r>
          </a:p>
          <a:p>
            <a:pPr algn="l"/>
            <a:r>
              <a:rPr lang="ru-RU" sz="1200" dirty="0" smtClean="0">
                <a:latin typeface="Georgia" panose="02040502050405020303" pitchFamily="18" charset="0"/>
              </a:rPr>
              <a:t>не пытайтесь зубрить. </a:t>
            </a:r>
          </a:p>
          <a:p>
            <a:pPr algn="l"/>
            <a:r>
              <a:rPr lang="ru-RU" sz="1200" dirty="0" smtClean="0">
                <a:latin typeface="Georgia" panose="02040502050405020303" pitchFamily="18" charset="0"/>
              </a:rPr>
              <a:t>Компьютер все равно запомнит больше, </a:t>
            </a:r>
          </a:p>
          <a:p>
            <a:pPr algn="l"/>
            <a:r>
              <a:rPr lang="ru-RU" sz="1200" dirty="0" smtClean="0">
                <a:latin typeface="Georgia" panose="02040502050405020303" pitchFamily="18" charset="0"/>
              </a:rPr>
              <a:t>не пытайтесь считать быстрее – </a:t>
            </a:r>
          </a:p>
          <a:p>
            <a:pPr algn="l"/>
            <a:r>
              <a:rPr lang="ru-RU" sz="1200" dirty="0" smtClean="0">
                <a:latin typeface="Georgia" panose="02040502050405020303" pitchFamily="18" charset="0"/>
              </a:rPr>
              <a:t>компьютер сделает это за вас.</a:t>
            </a:r>
          </a:p>
          <a:p>
            <a:pPr algn="l"/>
            <a:endParaRPr lang="ru-RU" sz="1200" dirty="0" smtClean="0">
              <a:latin typeface="Georgia" panose="02040502050405020303" pitchFamily="18" charset="0"/>
            </a:endParaRPr>
          </a:p>
          <a:p>
            <a:pPr algn="l"/>
            <a:r>
              <a:rPr lang="ru-RU" sz="1200" b="1" dirty="0" smtClean="0">
                <a:latin typeface="Georgia" panose="02040502050405020303" pitchFamily="18" charset="0"/>
              </a:rPr>
              <a:t>Учитесь быть креативными и конструктивными.</a:t>
            </a:r>
            <a:endParaRPr lang="ru-RU" sz="1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0392" y="3645359"/>
            <a:ext cx="9361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8715" y="260648"/>
            <a:ext cx="4261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Если хотите подготовиться к будущему, </a:t>
            </a:r>
          </a:p>
          <a:p>
            <a:pPr algn="l"/>
            <a:r>
              <a:rPr lang="ru-RU" sz="12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не следуйте вчерашним способам обучения: </a:t>
            </a:r>
          </a:p>
          <a:p>
            <a:pPr algn="l"/>
            <a:r>
              <a:rPr lang="ru-RU" sz="12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не пытайтесь зубрить. </a:t>
            </a:r>
          </a:p>
          <a:p>
            <a:pPr algn="l"/>
            <a:r>
              <a:rPr lang="ru-RU" sz="12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Компьютер все равно запомнит больше, </a:t>
            </a:r>
          </a:p>
          <a:p>
            <a:pPr algn="l"/>
            <a:r>
              <a:rPr lang="ru-RU" sz="12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не пытайтесь считать быстрее – </a:t>
            </a:r>
          </a:p>
          <a:p>
            <a:pPr algn="l"/>
            <a:r>
              <a:rPr lang="ru-RU" sz="12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компьютер сделает это за вас.</a:t>
            </a:r>
          </a:p>
          <a:p>
            <a:pPr algn="l"/>
            <a:endParaRPr lang="ru-RU" sz="1200" dirty="0" smtClean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200" b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Учитесь быть креативными и конструктивными.</a:t>
            </a:r>
            <a:endParaRPr lang="ru-RU" sz="1200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483768" y="4797152"/>
            <a:ext cx="6329407" cy="1512168"/>
          </a:xfrm>
          <a:prstGeom prst="wedgeRoundRectCallout">
            <a:avLst>
              <a:gd name="adj1" fmla="val -50479"/>
              <a:gd name="adj2" fmla="val -75998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623380" y="4883822"/>
            <a:ext cx="616082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/>
            <a:r>
              <a:rPr lang="ru-RU" sz="1350" i="1" dirty="0">
                <a:solidFill>
                  <a:schemeClr val="bg2"/>
                </a:solidFill>
                <a:latin typeface="Georgia" panose="02040502050405020303" pitchFamily="18" charset="0"/>
              </a:rPr>
              <a:t>«</a:t>
            </a:r>
            <a:r>
              <a:rPr lang="ru-RU" sz="1350" dirty="0">
                <a:solidFill>
                  <a:schemeClr val="bg2"/>
                </a:solidFill>
                <a:latin typeface="Georgia" panose="02040502050405020303" pitchFamily="18" charset="0"/>
              </a:rPr>
              <a:t>Новая экономика – это экономика, где малый бизнес представляет не менее половины рабочих мест в экономике. </a:t>
            </a:r>
          </a:p>
          <a:p>
            <a:pPr indent="97200" algn="just"/>
            <a:r>
              <a:rPr lang="ru-RU" sz="1350" dirty="0">
                <a:solidFill>
                  <a:schemeClr val="bg2"/>
                </a:solidFill>
                <a:latin typeface="Georgia" panose="02040502050405020303" pitchFamily="18" charset="0"/>
              </a:rPr>
              <a:t>При этом значительная часть малого бизнеса 2020 г. - это должны быть сектора интеллектуального и творческого труда, работающие в глобальном рынке, экспортирующие свои продукты и услуги.»</a:t>
            </a:r>
          </a:p>
          <a:p>
            <a:pPr indent="97200" algn="just"/>
            <a:r>
              <a:rPr lang="ru-RU" sz="1350" i="1" dirty="0">
                <a:solidFill>
                  <a:schemeClr val="bg2"/>
                </a:solidFill>
                <a:latin typeface="Georgia" panose="02040502050405020303" pitchFamily="18" charset="0"/>
              </a:rPr>
              <a:t>Президент РФ Путин В.В.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82" y="404664"/>
            <a:ext cx="595267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934200" cy="576064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МСП </a:t>
            </a:r>
            <a:r>
              <a:rPr lang="ru-RU" altLang="ru-RU" sz="2800" b="1" dirty="0">
                <a:solidFill>
                  <a:srgbClr val="7030A0"/>
                </a:solidFill>
                <a:latin typeface="a_MonumentoTitul" panose="02060906030706050204" pitchFamily="18" charset="-52"/>
              </a:rPr>
              <a:t>В</a:t>
            </a:r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 РОССИИ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1800" dirty="0">
              <a:solidFill>
                <a:srgbClr val="4D4D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361" y="5588166"/>
            <a:ext cx="697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Нет единой статистики!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Данные Росстата: 2</a:t>
            </a:r>
            <a:r>
              <a:rPr lang="en-US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770 </a:t>
            </a:r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тыс. юр. лиц и 3</a:t>
            </a:r>
            <a:r>
              <a:rPr lang="en-US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855</a:t>
            </a:r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 тыс. ИП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Данные Реестра МСП: 2697 тыс. юр. лиц и 2998 тыс. ИП</a:t>
            </a:r>
            <a:endParaRPr lang="ru-RU" sz="1800" b="1" dirty="0">
              <a:solidFill>
                <a:srgbClr val="FF0000"/>
              </a:solidFill>
              <a:latin typeface="a_MonumentoTitul" panose="02060906030706050204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1" y="5403500"/>
            <a:ext cx="28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215987"/>
              </p:ext>
            </p:extLst>
          </p:nvPr>
        </p:nvGraphicFramePr>
        <p:xfrm>
          <a:off x="1758950" y="1268413"/>
          <a:ext cx="7353300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Лист" r:id="rId6" imgW="8877386" imgH="4876685" progId="Excel.Sheet.8">
                  <p:embed/>
                </p:oleObj>
              </mc:Choice>
              <mc:Fallback>
                <p:oleObj name="Лист" r:id="rId6" imgW="8877386" imgH="4876685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268413"/>
                        <a:ext cx="7353300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23173" y="4851995"/>
            <a:ext cx="5760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2"/>
                </a:solidFill>
              </a:rPr>
              <a:t>2015</a:t>
            </a:r>
            <a:r>
              <a:rPr lang="en-US" sz="1050" b="1" dirty="0" smtClean="0"/>
              <a:t>5</a:t>
            </a:r>
            <a:endParaRPr lang="ru-RU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3" y="4842981"/>
            <a:ext cx="5760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2"/>
                </a:solidFill>
              </a:rPr>
              <a:t>2013</a:t>
            </a:r>
            <a:r>
              <a:rPr lang="en-US" sz="1050" b="1" dirty="0" smtClean="0"/>
              <a:t>5</a:t>
            </a:r>
            <a:endParaRPr lang="ru-RU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39952" y="4834478"/>
            <a:ext cx="5760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2"/>
                </a:solidFill>
              </a:rPr>
              <a:t>2009-2011</a:t>
            </a:r>
            <a:r>
              <a:rPr lang="en-US" sz="1050" b="1" dirty="0" smtClean="0"/>
              <a:t>5</a:t>
            </a:r>
            <a:endParaRPr lang="ru-RU" sz="10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3848" y="4834478"/>
            <a:ext cx="5760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2"/>
                </a:solidFill>
              </a:rPr>
              <a:t>2007-2008</a:t>
            </a:r>
            <a:r>
              <a:rPr lang="en-US" sz="1050" b="1" dirty="0" smtClean="0"/>
              <a:t>5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33503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74638"/>
            <a:ext cx="6851104" cy="77809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СРАВНЕНИЕ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1535113"/>
            <a:ext cx="3240360" cy="639762"/>
          </a:xfrm>
        </p:spPr>
        <p:txBody>
          <a:bodyPr/>
          <a:lstStyle/>
          <a:p>
            <a:pPr algn="ctr"/>
            <a:r>
              <a:rPr lang="ru-RU" sz="21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ВКЛАД МСП В ВВП (%)</a:t>
            </a:r>
            <a:endParaRPr lang="ru-RU" sz="2100" dirty="0">
              <a:solidFill>
                <a:srgbClr val="7030A0"/>
              </a:solidFill>
              <a:latin typeface="a_MonumentoTitul" panose="02060906030706050204" pitchFamily="18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36096" y="1535113"/>
            <a:ext cx="3250704" cy="639762"/>
          </a:xfrm>
        </p:spPr>
        <p:txBody>
          <a:bodyPr/>
          <a:lstStyle/>
          <a:p>
            <a:r>
              <a:rPr lang="ru-RU" altLang="ru-RU" sz="2100" dirty="0" smtClean="0">
                <a:solidFill>
                  <a:srgbClr val="7030A0"/>
                </a:solidFill>
                <a:latin typeface="a_MonumentoTitul" panose="02060906030706050204" pitchFamily="18" charset="-52"/>
                <a:ea typeface="+mj-ea"/>
                <a:cs typeface="+mj-cs"/>
              </a:rPr>
              <a:t>ЗАНЯТОСТЬ В МСП (%)</a:t>
            </a:r>
            <a:endParaRPr lang="ru-RU" sz="2100" dirty="0">
              <a:latin typeface="a_MonumentoTitul" panose="02060906030706050204" pitchFamily="18" charset="-52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1763713" y="2174875"/>
          <a:ext cx="331311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</p:nvPr>
        </p:nvGraphicFramePr>
        <p:xfrm>
          <a:off x="5435600" y="2174875"/>
          <a:ext cx="3251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76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9511" y="158026"/>
            <a:ext cx="6984776" cy="606678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ФАКТЫ</a:t>
            </a:r>
            <a:endParaRPr lang="en-US" altLang="ru-RU" sz="2800" dirty="0">
              <a:solidFill>
                <a:srgbClr val="7030A0"/>
              </a:solidFill>
              <a:latin typeface="Amelia_DG" pitchFamily="2" charset="0"/>
            </a:endParaRPr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20920"/>
              </p:ext>
            </p:extLst>
          </p:nvPr>
        </p:nvGraphicFramePr>
        <p:xfrm>
          <a:off x="5557771" y="1159573"/>
          <a:ext cx="339472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71" y="2328135"/>
            <a:ext cx="3478726" cy="226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D:\Net Folder\крестик_финал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4601" flipV="1">
            <a:off x="2120940" y="4582506"/>
            <a:ext cx="49069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6"/>
          <p:cNvSpPr txBox="1">
            <a:spLocks noChangeArrowheads="1"/>
          </p:cNvSpPr>
          <p:nvPr/>
        </p:nvSpPr>
        <p:spPr bwMode="auto">
          <a:xfrm>
            <a:off x="2700271" y="4592654"/>
            <a:ext cx="2547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ОГРАНИЧЕНИЯ  ПО СТРУКТУРЕ </a:t>
            </a:r>
            <a:b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УСТАВНОГО КАПИТАЛА</a:t>
            </a:r>
            <a:b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(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25%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- ДЛЯ ГОСУДАРСТВА </a:t>
            </a:r>
            <a:b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И НКО;  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49 %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- ДЛЯ КРУПНЫХ </a:t>
            </a:r>
            <a:b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КОМПАНИЙ  И ИНОСТРАННЫХ </a:t>
            </a:r>
            <a:b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ЮЛ)</a:t>
            </a:r>
          </a:p>
        </p:txBody>
      </p:sp>
      <p:sp>
        <p:nvSpPr>
          <p:cNvPr id="15" name="Правая круглая скобка 85"/>
          <p:cNvSpPr/>
          <p:nvPr/>
        </p:nvSpPr>
        <p:spPr>
          <a:xfrm rot="16200000" flipH="1">
            <a:off x="3337605" y="2486798"/>
            <a:ext cx="468389" cy="3584577"/>
          </a:xfrm>
          <a:prstGeom prst="rightBracket">
            <a:avLst>
              <a:gd name="adj" fmla="val 0"/>
            </a:avLst>
          </a:prstGeom>
          <a:noFill/>
          <a:ln w="25400" cap="flat" cmpd="sng" algn="ctr">
            <a:solidFill>
              <a:srgbClr val="095F9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99415978"/>
              </p:ext>
            </p:extLst>
          </p:nvPr>
        </p:nvGraphicFramePr>
        <p:xfrm>
          <a:off x="1779474" y="1175114"/>
          <a:ext cx="3494436" cy="301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TextBox 94"/>
          <p:cNvSpPr txBox="1">
            <a:spLocks noChangeArrowheads="1"/>
          </p:cNvSpPr>
          <p:nvPr/>
        </p:nvSpPr>
        <p:spPr bwMode="auto">
          <a:xfrm>
            <a:off x="1950971" y="3624279"/>
            <a:ext cx="2027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до 15 человек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не более 120 млн. руб.</a:t>
            </a:r>
          </a:p>
        </p:txBody>
      </p:sp>
      <p:sp>
        <p:nvSpPr>
          <p:cNvPr id="18" name="TextBox 95"/>
          <p:cNvSpPr txBox="1">
            <a:spLocks noChangeArrowheads="1"/>
          </p:cNvSpPr>
          <p:nvPr/>
        </p:nvSpPr>
        <p:spPr bwMode="auto">
          <a:xfrm>
            <a:off x="2654234" y="2979754"/>
            <a:ext cx="202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от 16 до 100 человек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не более 800 млн. руб.</a:t>
            </a:r>
          </a:p>
        </p:txBody>
      </p:sp>
      <p:sp>
        <p:nvSpPr>
          <p:cNvPr id="19" name="TextBox 96"/>
          <p:cNvSpPr txBox="1">
            <a:spLocks noChangeArrowheads="1"/>
          </p:cNvSpPr>
          <p:nvPr/>
        </p:nvSpPr>
        <p:spPr bwMode="auto">
          <a:xfrm>
            <a:off x="3597209" y="2306654"/>
            <a:ext cx="1960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от 101 до 250 человек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не более 2 млрд. руб.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630438" y="4914559"/>
            <a:ext cx="707235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kumimoji="0" lang="ru-RU" altLang="ru-RU" sz="1300" dirty="0" smtClean="0">
                <a:solidFill>
                  <a:prstClr val="black"/>
                </a:solidFill>
                <a:cs typeface="Tahoma" pitchFamily="34" charset="0"/>
              </a:rPr>
              <a:t>ДОЛЯ В ВВП</a:t>
            </a:r>
          </a:p>
        </p:txBody>
      </p:sp>
      <p:sp>
        <p:nvSpPr>
          <p:cNvPr id="29" name="Прямоугольник 29"/>
          <p:cNvSpPr>
            <a:spLocks noChangeArrowheads="1"/>
          </p:cNvSpPr>
          <p:nvPr/>
        </p:nvSpPr>
        <p:spPr bwMode="auto">
          <a:xfrm>
            <a:off x="7999607" y="4881221"/>
            <a:ext cx="110971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3" indent="0" algn="l" defTabSz="91440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296BA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19,9 %</a:t>
            </a:r>
            <a:endParaRPr kumimoji="0" lang="ru-RU" altLang="ru-RU" sz="900" b="1" i="0" u="none" strike="noStrike" kern="0" cap="none" spc="0" normalizeH="0" baseline="0" noProof="0" smtClean="0">
              <a:ln>
                <a:noFill/>
              </a:ln>
              <a:solidFill>
                <a:srgbClr val="296BA8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30" name="Диаграм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650277"/>
              </p:ext>
            </p:extLst>
          </p:nvPr>
        </p:nvGraphicFramePr>
        <p:xfrm>
          <a:off x="5364087" y="4720884"/>
          <a:ext cx="92583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Лист" r:id="rId18" imgW="1145953" imgH="798510" progId="Excel.Sheet.8">
                  <p:embed/>
                </p:oleObj>
              </mc:Choice>
              <mc:Fallback>
                <p:oleObj name="Лист" r:id="rId18" imgW="1145953" imgH="7985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7" y="4720884"/>
                        <a:ext cx="92583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6157835" y="5534906"/>
            <a:ext cx="12573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kumimoji="0" lang="ru-RU" altLang="ru-RU" sz="1300" dirty="0" smtClean="0">
                <a:solidFill>
                  <a:prstClr val="black"/>
                </a:solidFill>
                <a:cs typeface="Tahoma" pitchFamily="34" charset="0"/>
              </a:rPr>
              <a:t>РАЗМЕР МСП</a:t>
            </a:r>
          </a:p>
        </p:txBody>
      </p:sp>
      <p:sp>
        <p:nvSpPr>
          <p:cNvPr id="40" name="Прямоугольник 29"/>
          <p:cNvSpPr>
            <a:spLocks noChangeArrowheads="1"/>
          </p:cNvSpPr>
          <p:nvPr/>
        </p:nvSpPr>
        <p:spPr bwMode="auto">
          <a:xfrm>
            <a:off x="7415135" y="5449919"/>
            <a:ext cx="1629494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3" indent="0" algn="l" defTabSz="91440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96BA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95 % - МИКРОБИЗНЕС</a:t>
            </a:r>
          </a:p>
        </p:txBody>
      </p:sp>
      <p:pic>
        <p:nvPicPr>
          <p:cNvPr id="41" name="Picture 10" descr="монеты сложены на руку ладонью"/>
          <p:cNvPicPr>
            <a:picLocks noChangeArrowheads="1"/>
          </p:cNvPicPr>
          <p:nvPr/>
        </p:nvPicPr>
        <p:blipFill>
          <a:blip r:embed="rId20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71" y="5449919"/>
            <a:ext cx="504000" cy="365286"/>
          </a:xfrm>
          <a:prstGeom prst="rect">
            <a:avLst/>
          </a:prstGeom>
          <a:noFill/>
          <a:extLst/>
        </p:spPr>
      </p:pic>
      <p:pic>
        <p:nvPicPr>
          <p:cNvPr id="42" name="Рисунок 8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66" y="5980724"/>
            <a:ext cx="381809" cy="38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6157835" y="5930734"/>
            <a:ext cx="160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dirty="0" smtClean="0">
                <a:solidFill>
                  <a:prstClr val="black"/>
                </a:solidFill>
                <a:cs typeface="Tahoma" pitchFamily="34" charset="0"/>
              </a:rPr>
              <a:t>ДОЛЯ В ОБЩЕМ ОБЪЕМЕ ЭКСПОРТА</a:t>
            </a:r>
          </a:p>
        </p:txBody>
      </p:sp>
      <p:sp>
        <p:nvSpPr>
          <p:cNvPr id="44" name="Прямоугольник 29"/>
          <p:cNvSpPr>
            <a:spLocks noChangeArrowheads="1"/>
          </p:cNvSpPr>
          <p:nvPr/>
        </p:nvSpPr>
        <p:spPr bwMode="auto">
          <a:xfrm>
            <a:off x="8011362" y="5898389"/>
            <a:ext cx="588084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3" indent="0" algn="l" defTabSz="91440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96BA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6 %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296BA8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447669" cy="715962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СИСТЕМЫ НАЛОГООБЛОЖЕНИЯ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652628"/>
              </p:ext>
            </p:extLst>
          </p:nvPr>
        </p:nvGraphicFramePr>
        <p:xfrm>
          <a:off x="1835696" y="1772816"/>
          <a:ext cx="6393904" cy="48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98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8675" y="332656"/>
            <a:ext cx="7315200" cy="715962"/>
          </a:xfrm>
        </p:spPr>
        <p:txBody>
          <a:bodyPr/>
          <a:lstStyle/>
          <a:p>
            <a:pPr algn="just"/>
            <a:r>
              <a:rPr lang="ru-RU" altLang="ru-RU" sz="32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Причины непопулярности патентной системы налогообложения</a:t>
            </a:r>
            <a:endParaRPr lang="en-US" altLang="ru-RU" sz="32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4799805" y="1916832"/>
            <a:ext cx="4294063" cy="569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1" lang="ru-RU" altLang="ru-RU" sz="155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Только индивидуальные предприниматели с численностью работников до 15 человек</a:t>
            </a:r>
            <a:endParaRPr kumimoji="1" lang="ru-RU" altLang="ru-RU" sz="1550" b="1" dirty="0" smtClean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887612" y="1628800"/>
            <a:ext cx="2768178" cy="1152128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Ограничение круга предпринимателей, имеющих право применять патентную систему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813830" y="3306337"/>
            <a:ext cx="2797783" cy="887770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Ограничения по видам деятельности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841289" y="4938692"/>
            <a:ext cx="2797783" cy="649957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Экономически неэффективная модель уплаты страховых взносов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4788023" y="4786618"/>
            <a:ext cx="4232152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Патент можно купить на месяц, а взносы все равно платить за год</a:t>
            </a:r>
            <a:endParaRPr kumimoji="1" lang="ru-RU" alt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Нельзя «вычесть» страховые взносы из суммы налога (в других налоговых режимах можно)</a:t>
            </a:r>
            <a:endParaRPr kumimoji="1" lang="ru-RU" alt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755628" y="3465528"/>
            <a:ext cx="4294063" cy="3308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1" lang="ru-RU" altLang="ru-RU" sz="15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64 вида деятельности (в основном услуги)</a:t>
            </a:r>
          </a:p>
        </p:txBody>
      </p:sp>
    </p:spTree>
    <p:extLst>
      <p:ext uri="{BB962C8B-B14F-4D97-AF65-F5344CB8AC3E}">
        <p14:creationId xmlns:p14="http://schemas.microsoft.com/office/powerpoint/2010/main" val="3551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663693" cy="715962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ОСНОВНЫЕ ПОБЕДЫ </a:t>
            </a:r>
            <a:r>
              <a:rPr lang="ru-RU" altLang="ru-RU" sz="28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2014-2017</a:t>
            </a:r>
            <a:endParaRPr lang="en-US" altLang="ru-RU" sz="2800" dirty="0">
              <a:solidFill>
                <a:srgbClr val="7030A0"/>
              </a:solidFill>
              <a:latin typeface="Amelia_DG" pitchFamily="2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751542"/>
              </p:ext>
            </p:extLst>
          </p:nvPr>
        </p:nvGraphicFramePr>
        <p:xfrm>
          <a:off x="1835696" y="1556792"/>
          <a:ext cx="6624736" cy="50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98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739" y="548680"/>
            <a:ext cx="6951725" cy="715962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ФЕДЕРАЛЬНАЯ ПРОГРАММА ПОДДЕРЖКИ</a:t>
            </a:r>
            <a:endParaRPr lang="en-US" altLang="ru-RU" sz="2800" b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693" y="1628800"/>
            <a:ext cx="7128792" cy="44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bg2"/>
                </a:solidFill>
              </a:rPr>
              <a:t>Проводник программы – Департамент развития малого и среднего предпринимательства и конкуренции Министерства экономического развития РФ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912716"/>
              </p:ext>
            </p:extLst>
          </p:nvPr>
        </p:nvGraphicFramePr>
        <p:xfrm>
          <a:off x="1908175" y="2924175"/>
          <a:ext cx="6170613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Лист" r:id="rId6" imgW="7524823" imgH="3581280" progId="Excel.Sheet.8">
                  <p:embed/>
                </p:oleObj>
              </mc:Choice>
              <mc:Fallback>
                <p:oleObj name="Лист" r:id="rId6" imgW="7524823" imgH="358128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924175"/>
                        <a:ext cx="6170613" cy="291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9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theme1.xml><?xml version="1.0" encoding="utf-8"?>
<a:theme xmlns:a="http://schemas.openxmlformats.org/drawingml/2006/main" name="301">
  <a:themeElements>
    <a:clrScheme name="">
      <a:dk1>
        <a:srgbClr val="FFFFFF"/>
      </a:dk1>
      <a:lt1>
        <a:srgbClr val="FFFFFF"/>
      </a:lt1>
      <a:dk2>
        <a:srgbClr val="FFFFFF"/>
      </a:dk2>
      <a:lt2>
        <a:srgbClr val="313131"/>
      </a:lt2>
      <a:accent1>
        <a:srgbClr val="5B5B5B"/>
      </a:accent1>
      <a:accent2>
        <a:srgbClr val="868686"/>
      </a:accent2>
      <a:accent3>
        <a:srgbClr val="FFFFFF"/>
      </a:accent3>
      <a:accent4>
        <a:srgbClr val="DADADA"/>
      </a:accent4>
      <a:accent5>
        <a:srgbClr val="B5B5B5"/>
      </a:accent5>
      <a:accent6>
        <a:srgbClr val="797979"/>
      </a:accent6>
      <a:hlink>
        <a:srgbClr val="D668F8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Letter Blank 3">
      <a:dk1>
        <a:srgbClr val="000000"/>
      </a:dk1>
      <a:lt1>
        <a:srgbClr val="FFFFFF"/>
      </a:lt1>
      <a:dk2>
        <a:srgbClr val="345782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0000"/>
      </a:accent4>
      <a:accent5>
        <a:srgbClr val="EEEEEE"/>
      </a:accent5>
      <a:accent6>
        <a:srgbClr val="B2C7CA"/>
      </a:accent6>
      <a:hlink>
        <a:srgbClr val="5D8BA7"/>
      </a:hlink>
      <a:folHlink>
        <a:srgbClr val="9CBDC8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2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wrap="none" lIns="91440" tIns="91440" rIns="91440" bIns="91440" rtlCol="0">
        <a:spAutoFit/>
      </a:bodyPr>
      <a:lstStyle>
        <a:defPPr algn="l">
          <a:defRPr sz="1200" dirty="0" smtClean="0">
            <a:solidFill>
              <a:srgbClr val="000000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Blank.potx" id="{1C47945D-F44A-45CC-A97B-69C7B57ED551}" vid="{54E0A883-0BB3-471D-9518-F28830240CE7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Начальная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301</Template>
  <TotalTime>2774</TotalTime>
  <Words>2186</Words>
  <Application>Microsoft Office PowerPoint</Application>
  <PresentationFormat>Экран (4:3)</PresentationFormat>
  <Paragraphs>378</Paragraphs>
  <Slides>29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301</vt:lpstr>
      <vt:lpstr>2_Тема Office</vt:lpstr>
      <vt:lpstr>blank</vt:lpstr>
      <vt:lpstr>think-cell Slide</vt:lpstr>
      <vt:lpstr>Лист</vt:lpstr>
      <vt:lpstr>Малый и средний бизнес в России: настоящее и будущее</vt:lpstr>
      <vt:lpstr>МАЛЫЙ БИЗНЕС: ПРЕИМУЩЕСТВА</vt:lpstr>
      <vt:lpstr>МСП В РОССИИ</vt:lpstr>
      <vt:lpstr>МАЛЫЙ БИЗНЕС: СРАВНЕНИЕ</vt:lpstr>
      <vt:lpstr>МАЛЫЙ БИЗНЕС: ФАКТЫ</vt:lpstr>
      <vt:lpstr>МАЛЫЙ БИЗНЕС: СИСТЕМЫ НАЛОГООБЛОЖЕНИЯ</vt:lpstr>
      <vt:lpstr>Причины непопулярности патентной системы налогообложения</vt:lpstr>
      <vt:lpstr>МАЛЫЙ БИЗНЕС: ОСНОВНЫЕ ПОБЕДЫ 2014-2017</vt:lpstr>
      <vt:lpstr>МАЛЫЙ БИЗНЕС: ФЕДЕРАЛЬНАЯ ПРОГРАММА ПОДДЕРЖКИ</vt:lpstr>
      <vt:lpstr>МАЛЫЙ БИЗНЕС: ОСНОВНЫЕ МЕРЫ ПОДДЕРЖКИ В 2017 г. </vt:lpstr>
      <vt:lpstr>МАЛЫЙ БИЗНЕС: ПОДДЕРЖКА И РЕГУЛИРОВАНИЕ</vt:lpstr>
      <vt:lpstr>МАЛЫЙ БИЗНЕС: ПОДДЕРЖКА И РЕГУЛИРОВАНИЕ</vt:lpstr>
      <vt:lpstr>Поддержка инновационных МСП</vt:lpstr>
      <vt:lpstr>Основные программы Фонда содействия инновациям</vt:lpstr>
      <vt:lpstr>Поддержка производственного МСП: Фонд развития промышленности</vt:lpstr>
      <vt:lpstr>Карта инновационных кластеров</vt:lpstr>
      <vt:lpstr>Примеры инновационных кластеров</vt:lpstr>
      <vt:lpstr>Особые экономические зоны</vt:lpstr>
      <vt:lpstr>Малый бизнес: Стратегия развития до 2030 г. (принята Правительством России)</vt:lpstr>
      <vt:lpstr>Малый бизнес: цели в сфере развития МСП (предложения «ОПОРЫ РОССИИ»)</vt:lpstr>
      <vt:lpstr>Целевая модель «Поддержка МСП»</vt:lpstr>
      <vt:lpstr>3 Основных причины отставания от целевой модели: система одного окна, инфраструктура и образование</vt:lpstr>
      <vt:lpstr>Актуальная тема: малый бизнес и муниципалитеты</vt:lpstr>
      <vt:lpstr>Актуальная тема: легализация самозанятых</vt:lpstr>
      <vt:lpstr>ПОДДЕРЖКА ЭКСПОРТА В РФ</vt:lpstr>
      <vt:lpstr>БИЗНЕС-СООБЩЕСТВО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Нугуманова Светлана</dc:creator>
  <cp:lastModifiedBy>Пользователь Windows</cp:lastModifiedBy>
  <cp:revision>179</cp:revision>
  <cp:lastPrinted>2017-10-31T12:38:44Z</cp:lastPrinted>
  <dcterms:created xsi:type="dcterms:W3CDTF">2016-08-18T12:39:34Z</dcterms:created>
  <dcterms:modified xsi:type="dcterms:W3CDTF">2017-11-01T16:38:24Z</dcterms:modified>
</cp:coreProperties>
</file>